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sldIdLst>
    <p:sldId id="256" r:id="rId2"/>
    <p:sldId id="264" r:id="rId3"/>
    <p:sldId id="265" r:id="rId4"/>
    <p:sldId id="261" r:id="rId5"/>
    <p:sldId id="267" r:id="rId6"/>
    <p:sldId id="266" r:id="rId7"/>
    <p:sldId id="268" r:id="rId8"/>
    <p:sldId id="269" r:id="rId9"/>
    <p:sldId id="270" r:id="rId10"/>
    <p:sldId id="271" r:id="rId11"/>
    <p:sldId id="263" r:id="rId12"/>
    <p:sldId id="272" r:id="rId13"/>
    <p:sldId id="273" r:id="rId14"/>
    <p:sldId id="274" r:id="rId15"/>
    <p:sldId id="275" r:id="rId16"/>
    <p:sldId id="276" r:id="rId17"/>
    <p:sldId id="277" r:id="rId18"/>
    <p:sldId id="27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4" d="100"/>
          <a:sy n="94" d="100"/>
        </p:scale>
        <p:origin x="-104" y="-5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181AF6-C8E7-4143-A089-FA20E96DB9E1}" type="datetimeFigureOut">
              <a:rPr lang="en-US" smtClean="0"/>
              <a:pPr/>
              <a:t>7/22/15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8D092-40A6-F445-B98E-8BAB9AB536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2772BC3-06F6-3649-A70C-4395F2BE185C}" type="datetimeFigureOut">
              <a:rPr lang="en-US" smtClean="0"/>
              <a:pPr/>
              <a:t>7/22/15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772BC3-06F6-3649-A70C-4395F2BE185C}" type="datetimeFigureOut">
              <a:rPr lang="en-US" smtClean="0"/>
              <a:pPr/>
              <a:t>7/22/15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772BC3-06F6-3649-A70C-4395F2BE185C}" type="datetimeFigureOut">
              <a:rPr lang="en-US" smtClean="0"/>
              <a:pPr/>
              <a:t>7/22/15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2772BC3-06F6-3649-A70C-4395F2BE185C}" type="datetimeFigureOut">
              <a:rPr lang="en-US" smtClean="0"/>
              <a:pPr/>
              <a:t>7/22/15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2772BC3-06F6-3649-A70C-4395F2BE185C}" type="datetimeFigureOut">
              <a:rPr lang="en-US" smtClean="0"/>
              <a:pPr/>
              <a:t>7/22/15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2772BC3-06F6-3649-A70C-4395F2BE185C}" type="datetimeFigureOut">
              <a:rPr lang="en-US" smtClean="0"/>
              <a:pPr/>
              <a:t>7/22/15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2772BC3-06F6-3649-A70C-4395F2BE185C}" type="datetimeFigureOut">
              <a:rPr lang="en-US" smtClean="0"/>
              <a:pPr/>
              <a:t>7/22/15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2772BC3-06F6-3649-A70C-4395F2BE185C}" type="datetimeFigureOut">
              <a:rPr lang="en-US" smtClean="0"/>
              <a:pPr/>
              <a:t>7/22/15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72BC3-06F6-3649-A70C-4395F2BE185C}" type="datetimeFigureOut">
              <a:rPr lang="en-US" smtClean="0"/>
              <a:pPr/>
              <a:t>7/22/15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2772BC3-06F6-3649-A70C-4395F2BE185C}" type="datetimeFigureOut">
              <a:rPr lang="en-US" smtClean="0"/>
              <a:pPr/>
              <a:t>7/22/15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2772BC3-06F6-3649-A70C-4395F2BE185C}" type="datetimeFigureOut">
              <a:rPr lang="en-US" smtClean="0"/>
              <a:pPr/>
              <a:t>7/22/15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EF3308-797B-1643-AE6B-2130344354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alphaModFix amt="75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72BC3-06F6-3649-A70C-4395F2BE185C}" type="datetimeFigureOut">
              <a:rPr lang="en-US" smtClean="0"/>
              <a:pPr/>
              <a:t>7/22/15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EF3308-797B-1643-AE6B-2130344354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lstStyle/>
          <a:p>
            <a:r>
              <a:rPr lang="en-US" b="1" dirty="0" smtClean="0">
                <a:latin typeface="Century Schoolbook"/>
                <a:cs typeface="Century Schoolbook"/>
              </a:rPr>
              <a:t>Crime and Society</a:t>
            </a:r>
            <a:br>
              <a:rPr lang="en-US" b="1" dirty="0" smtClean="0">
                <a:latin typeface="Century Schoolbook"/>
                <a:cs typeface="Century Schoolbook"/>
              </a:rPr>
            </a:br>
            <a:r>
              <a:rPr lang="en-US" sz="3600" b="1" dirty="0" smtClean="0">
                <a:latin typeface="Century Schoolbook"/>
                <a:cs typeface="Century Schoolbook"/>
              </a:rPr>
              <a:t>5HUM1033</a:t>
            </a:r>
            <a:endParaRPr lang="en-US" sz="3600" b="1" dirty="0">
              <a:latin typeface="Century Schoolbook"/>
              <a:cs typeface="Century Schoolbook"/>
            </a:endParaRPr>
          </a:p>
        </p:txBody>
      </p:sp>
      <p:sp>
        <p:nvSpPr>
          <p:cNvPr id="3" name="Subtitle 2"/>
          <p:cNvSpPr>
            <a:spLocks noGrp="1"/>
          </p:cNvSpPr>
          <p:nvPr>
            <p:ph type="subTitle" idx="1"/>
          </p:nvPr>
        </p:nvSpPr>
        <p:spPr>
          <a:xfrm>
            <a:off x="1371600" y="3886200"/>
            <a:ext cx="6400800" cy="664633"/>
          </a:xfrm>
          <a:noFill/>
        </p:spPr>
        <p:txBody>
          <a:bodyPr/>
          <a:lstStyle/>
          <a:p>
            <a:r>
              <a:rPr lang="en-US" b="1" dirty="0" smtClean="0">
                <a:solidFill>
                  <a:schemeClr val="tx1"/>
                </a:solidFill>
                <a:latin typeface="Century Schoolbook"/>
                <a:cs typeface="Century Schoolbook"/>
              </a:rPr>
              <a:t>Adam Crymble</a:t>
            </a:r>
            <a:endParaRPr lang="en-US" b="1" dirty="0">
              <a:solidFill>
                <a:schemeClr val="tx1"/>
              </a:solidFill>
              <a:latin typeface="Century Schoolbook"/>
              <a:cs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Intent, Culpability</a:t>
            </a:r>
            <a:endParaRPr lang="en-US" dirty="0"/>
          </a:p>
        </p:txBody>
      </p:sp>
      <p:sp>
        <p:nvSpPr>
          <p:cNvPr id="3" name="Content Placeholder 2"/>
          <p:cNvSpPr>
            <a:spLocks noGrp="1"/>
          </p:cNvSpPr>
          <p:nvPr>
            <p:ph idx="1"/>
          </p:nvPr>
        </p:nvSpPr>
        <p:spPr/>
        <p:txBody>
          <a:bodyPr/>
          <a:lstStyle/>
          <a:p>
            <a:r>
              <a:rPr lang="en-US" i="1" dirty="0" err="1" smtClean="0"/>
              <a:t>Actus</a:t>
            </a:r>
            <a:r>
              <a:rPr lang="en-US" i="1" dirty="0" smtClean="0"/>
              <a:t> </a:t>
            </a:r>
            <a:r>
              <a:rPr lang="en-US" i="1" dirty="0" err="1" smtClean="0"/>
              <a:t>reus</a:t>
            </a:r>
            <a:endParaRPr lang="en-US" i="1" dirty="0" smtClean="0"/>
          </a:p>
          <a:p>
            <a:pPr lvl="1"/>
            <a:r>
              <a:rPr lang="en-US" dirty="0" smtClean="0"/>
              <a:t>Guilty act</a:t>
            </a:r>
          </a:p>
          <a:p>
            <a:r>
              <a:rPr lang="en-US" i="1" dirty="0" err="1" smtClean="0"/>
              <a:t>Mens</a:t>
            </a:r>
            <a:r>
              <a:rPr lang="en-US" i="1" dirty="0" smtClean="0"/>
              <a:t> </a:t>
            </a:r>
            <a:r>
              <a:rPr lang="en-US" i="1" dirty="0" err="1" smtClean="0"/>
              <a:t>rea</a:t>
            </a:r>
            <a:endParaRPr lang="en-US" i="1" dirty="0" smtClean="0"/>
          </a:p>
          <a:p>
            <a:pPr lvl="1"/>
            <a:r>
              <a:rPr lang="en-US" dirty="0" smtClean="0"/>
              <a:t>Guilty mind</a:t>
            </a:r>
          </a:p>
          <a:p>
            <a:r>
              <a:rPr lang="en-US" i="1" dirty="0" smtClean="0"/>
              <a:t>Non </a:t>
            </a:r>
            <a:r>
              <a:rPr lang="en-US" i="1" dirty="0" smtClean="0"/>
              <a:t>c</a:t>
            </a:r>
            <a:r>
              <a:rPr lang="en-US" i="1" dirty="0" smtClean="0"/>
              <a:t>ompos </a:t>
            </a:r>
            <a:r>
              <a:rPr lang="en-US" i="1" dirty="0" smtClean="0"/>
              <a:t>m</a:t>
            </a:r>
            <a:r>
              <a:rPr lang="en-US" i="1" dirty="0" smtClean="0"/>
              <a:t>entis</a:t>
            </a:r>
          </a:p>
          <a:p>
            <a:pPr lvl="1"/>
            <a:r>
              <a:rPr lang="en-US" dirty="0" smtClean="0"/>
              <a:t>Not of sound mind</a:t>
            </a:r>
            <a:endParaRPr lang="en-US" dirty="0"/>
          </a:p>
        </p:txBody>
      </p:sp>
      <p:pic>
        <p:nvPicPr>
          <p:cNvPr id="4" name="Picture 3" descr="1-england-highway-robbery-granger.jpg"/>
          <p:cNvPicPr>
            <a:picLocks noChangeAspect="1"/>
          </p:cNvPicPr>
          <p:nvPr/>
        </p:nvPicPr>
        <p:blipFill>
          <a:blip r:embed="rId2"/>
          <a:srcRect t="39685"/>
          <a:stretch>
            <a:fillRect/>
          </a:stretch>
        </p:blipFill>
        <p:spPr>
          <a:xfrm>
            <a:off x="4713356" y="1795876"/>
            <a:ext cx="3973444" cy="3724962"/>
          </a:xfrm>
          <a:prstGeom prst="rect">
            <a:avLst/>
          </a:prstGeom>
        </p:spPr>
      </p:pic>
      <p:sp>
        <p:nvSpPr>
          <p:cNvPr id="5" name="TextBox 4"/>
          <p:cNvSpPr txBox="1"/>
          <p:nvPr/>
        </p:nvSpPr>
        <p:spPr>
          <a:xfrm>
            <a:off x="5129416" y="5691314"/>
            <a:ext cx="3634328" cy="369332"/>
          </a:xfrm>
          <a:prstGeom prst="rect">
            <a:avLst/>
          </a:prstGeom>
          <a:noFill/>
        </p:spPr>
        <p:txBody>
          <a:bodyPr wrap="none" rtlCol="0">
            <a:spAutoFit/>
          </a:bodyPr>
          <a:lstStyle/>
          <a:p>
            <a:r>
              <a:rPr lang="en-US" b="1" dirty="0" smtClean="0"/>
              <a:t>Highway robbery in the 18</a:t>
            </a:r>
            <a:r>
              <a:rPr lang="en-US" b="1" baseline="30000" dirty="0" smtClean="0"/>
              <a:t>th</a:t>
            </a:r>
            <a:r>
              <a:rPr lang="en-US" b="1" dirty="0" smtClean="0"/>
              <a:t> century</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defines crime in our society? </a:t>
            </a:r>
            <a:endParaRPr lang="en-GB" dirty="0"/>
          </a:p>
        </p:txBody>
      </p:sp>
      <p:sp>
        <p:nvSpPr>
          <p:cNvPr id="7" name="TextBox 6"/>
          <p:cNvSpPr txBox="1"/>
          <p:nvPr/>
        </p:nvSpPr>
        <p:spPr>
          <a:xfrm>
            <a:off x="5809089" y="5219512"/>
            <a:ext cx="2877711" cy="369332"/>
          </a:xfrm>
          <a:prstGeom prst="rect">
            <a:avLst/>
          </a:prstGeom>
          <a:noFill/>
        </p:spPr>
        <p:txBody>
          <a:bodyPr wrap="none" rtlCol="0">
            <a:spAutoFit/>
          </a:bodyPr>
          <a:lstStyle/>
          <a:p>
            <a:r>
              <a:rPr lang="en-US" b="1" dirty="0" smtClean="0"/>
              <a:t>House of Lords, 17</a:t>
            </a:r>
            <a:r>
              <a:rPr lang="en-US" b="1" baseline="30000" dirty="0" smtClean="0"/>
              <a:t>th</a:t>
            </a:r>
            <a:r>
              <a:rPr lang="en-US" b="1" dirty="0" smtClean="0"/>
              <a:t> century</a:t>
            </a:r>
            <a:endParaRPr lang="en-US" b="1" dirty="0"/>
          </a:p>
        </p:txBody>
      </p:sp>
      <p:sp>
        <p:nvSpPr>
          <p:cNvPr id="8" name="Content Placeholder 7"/>
          <p:cNvSpPr>
            <a:spLocks noGrp="1"/>
          </p:cNvSpPr>
          <p:nvPr>
            <p:ph idx="1"/>
          </p:nvPr>
        </p:nvSpPr>
        <p:spPr>
          <a:xfrm>
            <a:off x="457200" y="2073729"/>
            <a:ext cx="3987669" cy="3145784"/>
          </a:xfrm>
        </p:spPr>
        <p:txBody>
          <a:bodyPr/>
          <a:lstStyle/>
          <a:p>
            <a:r>
              <a:rPr lang="en-US" dirty="0" smtClean="0"/>
              <a:t>The King?</a:t>
            </a:r>
          </a:p>
          <a:p>
            <a:r>
              <a:rPr lang="en-US" dirty="0" smtClean="0"/>
              <a:t>Parliament?</a:t>
            </a:r>
          </a:p>
          <a:p>
            <a:r>
              <a:rPr lang="en-US" dirty="0" smtClean="0"/>
              <a:t>Men?</a:t>
            </a:r>
          </a:p>
          <a:p>
            <a:r>
              <a:rPr lang="en-US" dirty="0" smtClean="0"/>
              <a:t>Ordinary People?</a:t>
            </a:r>
            <a:endParaRPr lang="en-US" dirty="0"/>
          </a:p>
        </p:txBody>
      </p:sp>
      <p:pic>
        <p:nvPicPr>
          <p:cNvPr id="9" name="Picture 8" descr="house-of-lords-c17.jpg"/>
          <p:cNvPicPr>
            <a:picLocks noChangeAspect="1"/>
          </p:cNvPicPr>
          <p:nvPr/>
        </p:nvPicPr>
        <p:blipFill>
          <a:blip r:embed="rId2"/>
          <a:stretch>
            <a:fillRect/>
          </a:stretch>
        </p:blipFill>
        <p:spPr>
          <a:xfrm>
            <a:off x="4881341" y="2073728"/>
            <a:ext cx="3805459" cy="29944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Crime about Morality?</a:t>
            </a:r>
            <a:endParaRPr lang="en-US" dirty="0"/>
          </a:p>
        </p:txBody>
      </p:sp>
      <p:sp>
        <p:nvSpPr>
          <p:cNvPr id="5" name="Content Placeholder 4"/>
          <p:cNvSpPr>
            <a:spLocks noGrp="1"/>
          </p:cNvSpPr>
          <p:nvPr>
            <p:ph idx="1"/>
          </p:nvPr>
        </p:nvSpPr>
        <p:spPr>
          <a:xfrm>
            <a:off x="457200" y="2092905"/>
            <a:ext cx="4138343" cy="4525963"/>
          </a:xfrm>
        </p:spPr>
        <p:txBody>
          <a:bodyPr/>
          <a:lstStyle/>
          <a:p>
            <a:r>
              <a:rPr lang="en-US" dirty="0" smtClean="0"/>
              <a:t>Morality</a:t>
            </a:r>
          </a:p>
          <a:p>
            <a:r>
              <a:rPr lang="en-US" dirty="0" smtClean="0"/>
              <a:t>Acceptable Behaviour</a:t>
            </a:r>
          </a:p>
          <a:p>
            <a:r>
              <a:rPr lang="en-US" dirty="0" smtClean="0"/>
              <a:t>Private Interests</a:t>
            </a:r>
          </a:p>
          <a:p>
            <a:r>
              <a:rPr lang="en-US" dirty="0" smtClean="0"/>
              <a:t>Public Interests</a:t>
            </a:r>
          </a:p>
          <a:p>
            <a:r>
              <a:rPr lang="en-US" dirty="0" smtClean="0"/>
              <a:t>Tradition</a:t>
            </a:r>
            <a:endParaRPr lang="en-US" dirty="0"/>
          </a:p>
        </p:txBody>
      </p:sp>
      <p:pic>
        <p:nvPicPr>
          <p:cNvPr id="6" name="Picture 5" descr="whale.jpg"/>
          <p:cNvPicPr>
            <a:picLocks noChangeAspect="1"/>
          </p:cNvPicPr>
          <p:nvPr/>
        </p:nvPicPr>
        <p:blipFill>
          <a:blip r:embed="rId2"/>
          <a:stretch>
            <a:fillRect/>
          </a:stretch>
        </p:blipFill>
        <p:spPr>
          <a:xfrm>
            <a:off x="4740896" y="2266393"/>
            <a:ext cx="3945904" cy="2871837"/>
          </a:xfrm>
          <a:prstGeom prst="rect">
            <a:avLst/>
          </a:prstGeom>
        </p:spPr>
      </p:pic>
      <p:sp>
        <p:nvSpPr>
          <p:cNvPr id="7" name="TextBox 6"/>
          <p:cNvSpPr txBox="1"/>
          <p:nvPr/>
        </p:nvSpPr>
        <p:spPr>
          <a:xfrm>
            <a:off x="6659758" y="5138230"/>
            <a:ext cx="2027042" cy="369332"/>
          </a:xfrm>
          <a:prstGeom prst="rect">
            <a:avLst/>
          </a:prstGeom>
          <a:noFill/>
        </p:spPr>
        <p:txBody>
          <a:bodyPr wrap="none" rtlCol="0">
            <a:spAutoFit/>
          </a:bodyPr>
          <a:lstStyle/>
          <a:p>
            <a:r>
              <a:rPr lang="en-US" dirty="0" smtClean="0"/>
              <a:t>Better call the King!</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Bear Baiting</a:t>
            </a:r>
            <a:endParaRPr lang="en-US" dirty="0"/>
          </a:p>
        </p:txBody>
      </p:sp>
      <p:sp>
        <p:nvSpPr>
          <p:cNvPr id="5" name="Content Placeholder 4"/>
          <p:cNvSpPr>
            <a:spLocks noGrp="1"/>
          </p:cNvSpPr>
          <p:nvPr>
            <p:ph idx="1"/>
          </p:nvPr>
        </p:nvSpPr>
        <p:spPr>
          <a:xfrm>
            <a:off x="1915706" y="4565588"/>
            <a:ext cx="5833218" cy="2192871"/>
          </a:xfrm>
        </p:spPr>
        <p:txBody>
          <a:bodyPr/>
          <a:lstStyle/>
          <a:p>
            <a:r>
              <a:rPr lang="en-US" dirty="0" smtClean="0"/>
              <a:t>Acceptable Behaviour. </a:t>
            </a:r>
          </a:p>
          <a:p>
            <a:r>
              <a:rPr lang="en-US" dirty="0" smtClean="0"/>
              <a:t>Whose morality?</a:t>
            </a:r>
          </a:p>
          <a:p>
            <a:r>
              <a:rPr lang="en-US" dirty="0" smtClean="0"/>
              <a:t>When and why does it change?</a:t>
            </a:r>
            <a:endParaRPr lang="en-US" dirty="0"/>
          </a:p>
        </p:txBody>
      </p:sp>
      <p:pic>
        <p:nvPicPr>
          <p:cNvPr id="8" name="Picture 7" descr="bearbaiting.jpg"/>
          <p:cNvPicPr>
            <a:picLocks noChangeAspect="1"/>
          </p:cNvPicPr>
          <p:nvPr/>
        </p:nvPicPr>
        <p:blipFill>
          <a:blip r:embed="rId2"/>
          <a:stretch>
            <a:fillRect/>
          </a:stretch>
        </p:blipFill>
        <p:spPr>
          <a:xfrm>
            <a:off x="2484106" y="1622116"/>
            <a:ext cx="4286250" cy="2609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a:t>
            </a:r>
            <a:endParaRPr lang="en-US" dirty="0"/>
          </a:p>
        </p:txBody>
      </p:sp>
      <p:sp>
        <p:nvSpPr>
          <p:cNvPr id="3" name="Content Placeholder 2"/>
          <p:cNvSpPr>
            <a:spLocks noGrp="1"/>
          </p:cNvSpPr>
          <p:nvPr>
            <p:ph idx="1"/>
          </p:nvPr>
        </p:nvSpPr>
        <p:spPr>
          <a:xfrm>
            <a:off x="457200" y="1842912"/>
            <a:ext cx="8229600" cy="4525963"/>
          </a:xfrm>
        </p:spPr>
        <p:txBody>
          <a:bodyPr/>
          <a:lstStyle/>
          <a:p>
            <a:r>
              <a:rPr lang="en-GB" dirty="0" smtClean="0"/>
              <a:t>Who defines criminality?</a:t>
            </a:r>
          </a:p>
          <a:p>
            <a:r>
              <a:rPr lang="en-GB" dirty="0" smtClean="0"/>
              <a:t>Who has the authority to do so?</a:t>
            </a:r>
          </a:p>
          <a:p>
            <a:r>
              <a:rPr lang="en-GB" dirty="0" smtClean="0"/>
              <a:t>Are there unjust laws?</a:t>
            </a:r>
          </a:p>
          <a:p>
            <a:r>
              <a:rPr lang="en-GB" dirty="0" smtClean="0"/>
              <a:t>Do individuals have a right to break unjust laws?</a:t>
            </a:r>
          </a:p>
          <a:p>
            <a:r>
              <a:rPr lang="en-GB" dirty="0" smtClean="0"/>
              <a:t>How can unjust laws be changed?</a:t>
            </a:r>
            <a:r>
              <a:rPr lang="en-GB" dirty="0" smtClean="0"/>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Authority and the Nature of Historical Evidence</a:t>
            </a:r>
            <a:endParaRPr lang="en-US" dirty="0"/>
          </a:p>
        </p:txBody>
      </p:sp>
      <p:sp>
        <p:nvSpPr>
          <p:cNvPr id="6" name="Content Placeholder 5"/>
          <p:cNvSpPr>
            <a:spLocks noGrp="1"/>
          </p:cNvSpPr>
          <p:nvPr>
            <p:ph idx="1"/>
          </p:nvPr>
        </p:nvSpPr>
        <p:spPr/>
        <p:txBody>
          <a:bodyPr/>
          <a:lstStyle/>
          <a:p>
            <a:r>
              <a:rPr lang="en-US" dirty="0" smtClean="0"/>
              <a:t>Who wrote the surviving records?</a:t>
            </a:r>
          </a:p>
          <a:p>
            <a:r>
              <a:rPr lang="en-US" dirty="0" smtClean="0"/>
              <a:t>What was their motive?</a:t>
            </a:r>
          </a:p>
          <a:p>
            <a:r>
              <a:rPr lang="en-US" dirty="0" smtClean="0"/>
              <a:t>What was lost?</a:t>
            </a:r>
          </a:p>
          <a:p>
            <a:r>
              <a:rPr lang="en-US" dirty="0" smtClean="0"/>
              <a:t>Why were certain records saved?</a:t>
            </a:r>
          </a:p>
          <a:p>
            <a:r>
              <a:rPr lang="en-US" dirty="0" smtClean="0"/>
              <a:t>Do we have the voice of the poor? Or women?</a:t>
            </a:r>
            <a:endParaRPr lang="en-US" dirty="0"/>
          </a:p>
        </p:txBody>
      </p:sp>
      <p:pic>
        <p:nvPicPr>
          <p:cNvPr id="7" name="Picture 6" descr="law_books.jpg"/>
          <p:cNvPicPr>
            <a:picLocks noChangeAspect="1"/>
          </p:cNvPicPr>
          <p:nvPr/>
        </p:nvPicPr>
        <p:blipFill>
          <a:blip r:embed="rId2"/>
          <a:stretch>
            <a:fillRect/>
          </a:stretch>
        </p:blipFill>
        <p:spPr>
          <a:xfrm>
            <a:off x="4831144" y="4641378"/>
            <a:ext cx="3855655" cy="193145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Interests Historians</a:t>
            </a:r>
            <a:endParaRPr lang="en-US" dirty="0"/>
          </a:p>
        </p:txBody>
      </p:sp>
      <p:sp>
        <p:nvSpPr>
          <p:cNvPr id="3" name="Content Placeholder 2"/>
          <p:cNvSpPr>
            <a:spLocks noGrp="1"/>
          </p:cNvSpPr>
          <p:nvPr>
            <p:ph idx="1"/>
          </p:nvPr>
        </p:nvSpPr>
        <p:spPr/>
        <p:txBody>
          <a:bodyPr>
            <a:normAutofit fontScale="70000" lnSpcReduction="20000"/>
          </a:bodyPr>
          <a:lstStyle/>
          <a:p>
            <a:pPr>
              <a:lnSpc>
                <a:spcPct val="110000"/>
              </a:lnSpc>
              <a:spcBef>
                <a:spcPts val="0"/>
              </a:spcBef>
            </a:pPr>
            <a:r>
              <a:rPr lang="en-GB" dirty="0" smtClean="0">
                <a:solidFill>
                  <a:srgbClr val="FF0000"/>
                </a:solidFill>
              </a:rPr>
              <a:t>Continuity and Change</a:t>
            </a:r>
            <a:r>
              <a:rPr lang="en-GB" dirty="0" smtClean="0"/>
              <a:t/>
            </a:r>
            <a:br>
              <a:rPr lang="en-GB" dirty="0" smtClean="0"/>
            </a:br>
            <a:r>
              <a:rPr lang="en-GB" dirty="0" smtClean="0"/>
              <a:t>How did change happen, what elements of continuity exist;</a:t>
            </a:r>
          </a:p>
          <a:p>
            <a:pPr marL="0" indent="0">
              <a:lnSpc>
                <a:spcPct val="110000"/>
              </a:lnSpc>
              <a:spcBef>
                <a:spcPts val="0"/>
              </a:spcBef>
              <a:buNone/>
            </a:pPr>
            <a:endParaRPr lang="en-GB" dirty="0" smtClean="0"/>
          </a:p>
          <a:p>
            <a:pPr>
              <a:lnSpc>
                <a:spcPct val="110000"/>
              </a:lnSpc>
              <a:spcBef>
                <a:spcPts val="0"/>
              </a:spcBef>
            </a:pPr>
            <a:r>
              <a:rPr lang="en-GB" dirty="0" smtClean="0">
                <a:solidFill>
                  <a:srgbClr val="FF0000"/>
                </a:solidFill>
              </a:rPr>
              <a:t>Context – why they were as they were</a:t>
            </a:r>
            <a:r>
              <a:rPr lang="en-GB" dirty="0" smtClean="0"/>
              <a:t/>
            </a:r>
            <a:br>
              <a:rPr lang="en-GB" dirty="0" smtClean="0"/>
            </a:br>
            <a:r>
              <a:rPr lang="en-GB" dirty="0" smtClean="0"/>
              <a:t>Considers issues of meaning and distinctiveness;</a:t>
            </a:r>
          </a:p>
          <a:p>
            <a:pPr marL="0" indent="0">
              <a:lnSpc>
                <a:spcPct val="110000"/>
              </a:lnSpc>
              <a:spcBef>
                <a:spcPts val="0"/>
              </a:spcBef>
              <a:buNone/>
            </a:pPr>
            <a:endParaRPr lang="en-GB" dirty="0" smtClean="0"/>
          </a:p>
          <a:p>
            <a:pPr>
              <a:lnSpc>
                <a:spcPct val="110000"/>
              </a:lnSpc>
              <a:spcBef>
                <a:spcPts val="0"/>
              </a:spcBef>
            </a:pPr>
            <a:r>
              <a:rPr lang="en-GB" dirty="0" smtClean="0">
                <a:solidFill>
                  <a:srgbClr val="FF0000"/>
                </a:solidFill>
              </a:rPr>
              <a:t>Differences between us and them</a:t>
            </a:r>
            <a:r>
              <a:rPr lang="en-GB" dirty="0" smtClean="0"/>
              <a:t/>
            </a:r>
            <a:br>
              <a:rPr lang="en-GB" dirty="0" smtClean="0"/>
            </a:br>
            <a:r>
              <a:rPr lang="en-GB" dirty="0" smtClean="0"/>
              <a:t>Explores the connections between past and present and the extent to which past societies were different from our own;</a:t>
            </a:r>
          </a:p>
          <a:p>
            <a:pPr marL="0" indent="0">
              <a:lnSpc>
                <a:spcPct val="110000"/>
              </a:lnSpc>
              <a:spcBef>
                <a:spcPts val="0"/>
              </a:spcBef>
              <a:buNone/>
            </a:pPr>
            <a:endParaRPr lang="en-GB" dirty="0" smtClean="0"/>
          </a:p>
          <a:p>
            <a:pPr>
              <a:lnSpc>
                <a:spcPct val="110000"/>
              </a:lnSpc>
              <a:spcBef>
                <a:spcPts val="0"/>
              </a:spcBef>
            </a:pPr>
            <a:r>
              <a:rPr lang="en-GB" dirty="0" smtClean="0">
                <a:solidFill>
                  <a:srgbClr val="FF0000"/>
                </a:solidFill>
              </a:rPr>
              <a:t>Debates on what we can know </a:t>
            </a:r>
            <a:endParaRPr lang="en-GB" dirty="0" smtClean="0"/>
          </a:p>
          <a:p>
            <a:pPr>
              <a:lnSpc>
                <a:spcPct val="110000"/>
              </a:lnSpc>
              <a:spcBef>
                <a:spcPts val="0"/>
              </a:spcBef>
              <a:buNone/>
            </a:pPr>
            <a:r>
              <a:rPr lang="en-GB" dirty="0" smtClean="0"/>
              <a:t>	Acknowledges that writing history depends on often very incomplete evidence and that, therefore, interpretations can, and do, differ.</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Historiographical Timeline</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GB" b="1" dirty="0" smtClean="0"/>
              <a:t>Pre-1970</a:t>
            </a:r>
            <a:r>
              <a:rPr lang="en-GB" dirty="0" smtClean="0"/>
              <a:t>:</a:t>
            </a:r>
            <a:r>
              <a:rPr lang="en-GB" dirty="0" smtClean="0"/>
              <a:t> </a:t>
            </a:r>
          </a:p>
          <a:p>
            <a:r>
              <a:rPr lang="en-GB" dirty="0" smtClean="0"/>
              <a:t>legal </a:t>
            </a:r>
            <a:r>
              <a:rPr lang="en-GB" dirty="0" smtClean="0"/>
              <a:t>history/elite concerns</a:t>
            </a:r>
          </a:p>
          <a:p>
            <a:r>
              <a:rPr lang="en-GB" dirty="0" smtClean="0"/>
              <a:t>Traditional history based on central sources</a:t>
            </a:r>
          </a:p>
          <a:p>
            <a:r>
              <a:rPr lang="en-GB" dirty="0" smtClean="0"/>
              <a:t>Distrust of social </a:t>
            </a:r>
            <a:r>
              <a:rPr lang="en-GB" dirty="0" smtClean="0"/>
              <a:t>history</a:t>
            </a:r>
          </a:p>
          <a:p>
            <a:endParaRPr lang="en-GB" dirty="0" smtClean="0"/>
          </a:p>
          <a:p>
            <a:pPr>
              <a:buNone/>
            </a:pPr>
            <a:r>
              <a:rPr lang="en-GB" b="1" dirty="0" smtClean="0"/>
              <a:t>Post-1970:</a:t>
            </a:r>
            <a:r>
              <a:rPr lang="en-GB" b="1" dirty="0" smtClean="0"/>
              <a:t> </a:t>
            </a:r>
          </a:p>
          <a:p>
            <a:r>
              <a:rPr lang="en-GB" dirty="0" smtClean="0"/>
              <a:t>expansion </a:t>
            </a:r>
            <a:r>
              <a:rPr lang="en-GB" dirty="0" smtClean="0"/>
              <a:t>of history based on local sources</a:t>
            </a:r>
          </a:p>
          <a:p>
            <a:r>
              <a:rPr lang="en-GB" dirty="0" smtClean="0"/>
              <a:t>Quantification of data using computers</a:t>
            </a:r>
          </a:p>
          <a:p>
            <a:r>
              <a:rPr lang="en-GB" dirty="0" smtClean="0"/>
              <a:t>History of Crime a sub- genre of new form of Social History</a:t>
            </a:r>
          </a:p>
          <a:p>
            <a:r>
              <a:rPr lang="en-GB" dirty="0" smtClean="0"/>
              <a:t>History from below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yourself up for success</a:t>
            </a:r>
            <a:endParaRPr lang="en-US" dirty="0"/>
          </a:p>
        </p:txBody>
      </p:sp>
      <p:sp>
        <p:nvSpPr>
          <p:cNvPr id="3" name="Content Placeholder 2"/>
          <p:cNvSpPr>
            <a:spLocks noGrp="1"/>
          </p:cNvSpPr>
          <p:nvPr>
            <p:ph idx="1"/>
          </p:nvPr>
        </p:nvSpPr>
        <p:spPr/>
        <p:txBody>
          <a:bodyPr/>
          <a:lstStyle/>
          <a:p>
            <a:r>
              <a:rPr lang="en-US" dirty="0" smtClean="0"/>
              <a:t>Things to do today:</a:t>
            </a:r>
          </a:p>
          <a:p>
            <a:pPr lvl="1"/>
            <a:r>
              <a:rPr lang="en-US" dirty="0" smtClean="0"/>
              <a:t>Download all of the readings for the year</a:t>
            </a:r>
          </a:p>
          <a:p>
            <a:pPr lvl="1"/>
            <a:r>
              <a:rPr lang="en-US" dirty="0" err="1" smtClean="0"/>
              <a:t>Diarise</a:t>
            </a:r>
            <a:r>
              <a:rPr lang="en-US" dirty="0" smtClean="0"/>
              <a:t> deadlines</a:t>
            </a:r>
          </a:p>
          <a:p>
            <a:pPr lvl="1"/>
            <a:r>
              <a:rPr lang="en-US" dirty="0" err="1" smtClean="0"/>
              <a:t>Diarise</a:t>
            </a:r>
            <a:r>
              <a:rPr lang="en-US" dirty="0" smtClean="0"/>
              <a:t> a time each week to do readings</a:t>
            </a:r>
          </a:p>
          <a:p>
            <a:pPr lvl="1"/>
            <a:r>
              <a:rPr lang="en-US" dirty="0" smtClean="0"/>
              <a:t>Go get a book from the LRC for your first assignment and </a:t>
            </a:r>
            <a:r>
              <a:rPr lang="en-US" smtClean="0"/>
              <a:t>start reading</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focus on the period between </a:t>
            </a:r>
            <a:r>
              <a:rPr lang="en-GB" dirty="0" smtClean="0"/>
              <a:t>1520 </a:t>
            </a:r>
            <a:r>
              <a:rPr lang="en-GB" dirty="0" smtClean="0"/>
              <a:t>and </a:t>
            </a:r>
            <a:r>
              <a:rPr lang="en-GB" dirty="0" smtClean="0"/>
              <a:t>1780</a:t>
            </a:r>
            <a:r>
              <a:rPr lang="en-GB" dirty="0" smtClean="0"/>
              <a:t>?</a:t>
            </a:r>
            <a:endParaRPr lang="en-GB" dirty="0"/>
          </a:p>
        </p:txBody>
      </p:sp>
      <p:sp>
        <p:nvSpPr>
          <p:cNvPr id="3" name="Content Placeholder 2"/>
          <p:cNvSpPr>
            <a:spLocks noGrp="1"/>
          </p:cNvSpPr>
          <p:nvPr>
            <p:ph sz="half" idx="1"/>
          </p:nvPr>
        </p:nvSpPr>
        <p:spPr>
          <a:xfrm>
            <a:off x="301752" y="2204864"/>
            <a:ext cx="4038600" cy="4464496"/>
          </a:xfrm>
        </p:spPr>
        <p:txBody>
          <a:bodyPr>
            <a:normAutofit fontScale="92500" lnSpcReduction="20000"/>
          </a:bodyPr>
          <a:lstStyle/>
          <a:p>
            <a:r>
              <a:rPr lang="en-GB" sz="3600" dirty="0" smtClean="0"/>
              <a:t>Reformation and its consequences</a:t>
            </a:r>
            <a:endParaRPr lang="en-GB" sz="3600" dirty="0" smtClean="0"/>
          </a:p>
          <a:p>
            <a:r>
              <a:rPr lang="en-GB" sz="3600" dirty="0" smtClean="0"/>
              <a:t>Religious </a:t>
            </a:r>
            <a:r>
              <a:rPr lang="en-GB" sz="3600" dirty="0" smtClean="0"/>
              <a:t>dissent a crime</a:t>
            </a:r>
            <a:r>
              <a:rPr lang="en-GB" sz="3600" dirty="0"/>
              <a:t> </a:t>
            </a:r>
            <a:endParaRPr lang="en-GB" sz="3600" dirty="0" smtClean="0"/>
          </a:p>
          <a:p>
            <a:r>
              <a:rPr lang="en-GB" sz="3600" dirty="0" smtClean="0"/>
              <a:t>State </a:t>
            </a:r>
            <a:r>
              <a:rPr lang="en-GB" sz="3600" dirty="0"/>
              <a:t>control of </a:t>
            </a:r>
            <a:r>
              <a:rPr lang="en-GB" sz="3600" dirty="0" smtClean="0"/>
              <a:t>church</a:t>
            </a:r>
          </a:p>
          <a:p>
            <a:r>
              <a:rPr lang="en-GB" sz="3600" dirty="0"/>
              <a:t>P</a:t>
            </a:r>
            <a:r>
              <a:rPr lang="en-GB" sz="3600" dirty="0" smtClean="0"/>
              <a:t>olitics &amp; religion </a:t>
            </a:r>
            <a:r>
              <a:rPr lang="en-GB" sz="3600" dirty="0" smtClean="0"/>
              <a:t>intertwined</a:t>
            </a:r>
          </a:p>
          <a:p>
            <a:r>
              <a:rPr lang="en-GB" sz="3600" dirty="0" smtClean="0"/>
              <a:t>The ‘Bloody Code’</a:t>
            </a:r>
            <a:endParaRPr lang="en-GB" sz="3600" dirty="0" smtClean="0"/>
          </a:p>
          <a:p>
            <a:endParaRPr lang="en-GB" sz="3600" dirty="0" smtClean="0"/>
          </a:p>
        </p:txBody>
      </p:sp>
      <p:pic>
        <p:nvPicPr>
          <p:cNvPr id="5" name="Content Placeholder 4"/>
          <p:cNvPicPr>
            <a:picLocks noGrp="1" noChangeAspect="1"/>
          </p:cNvPicPr>
          <p:nvPr>
            <p:ph sz="half" idx="2"/>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44008" y="2420888"/>
            <a:ext cx="4244601" cy="350887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Boundaries of Early Modern?</a:t>
            </a:r>
            <a:endParaRPr lang="en-GB" dirty="0"/>
          </a:p>
        </p:txBody>
      </p:sp>
      <p:pic>
        <p:nvPicPr>
          <p:cNvPr id="9" name="Picture 8" descr="800px-Allan_Ramsay_-_King_George_III_in_coronation_robes_-_Google_Art_Project.jpg"/>
          <p:cNvPicPr>
            <a:picLocks noChangeAspect="1"/>
          </p:cNvPicPr>
          <p:nvPr/>
        </p:nvPicPr>
        <p:blipFill>
          <a:blip r:embed="rId2"/>
          <a:stretch>
            <a:fillRect/>
          </a:stretch>
        </p:blipFill>
        <p:spPr>
          <a:xfrm>
            <a:off x="5218514" y="1417638"/>
            <a:ext cx="3032125" cy="4737100"/>
          </a:xfrm>
          <a:prstGeom prst="rect">
            <a:avLst/>
          </a:prstGeom>
        </p:spPr>
      </p:pic>
      <p:pic>
        <p:nvPicPr>
          <p:cNvPr id="11" name="Picture 10" descr="800px-Workshop_of_Hans_Holbein_the_Younger_-_Portrait_of_Henry_VIII_-_Google_Art_Project.jpg"/>
          <p:cNvPicPr>
            <a:picLocks noChangeAspect="1"/>
          </p:cNvPicPr>
          <p:nvPr/>
        </p:nvPicPr>
        <p:blipFill>
          <a:blip r:embed="rId3"/>
          <a:stretch>
            <a:fillRect/>
          </a:stretch>
        </p:blipFill>
        <p:spPr>
          <a:xfrm>
            <a:off x="622976" y="1439863"/>
            <a:ext cx="2676525" cy="4714875"/>
          </a:xfrm>
          <a:prstGeom prst="rect">
            <a:avLst/>
          </a:prstGeom>
        </p:spPr>
      </p:pic>
      <p:sp>
        <p:nvSpPr>
          <p:cNvPr id="12" name="TextBox 11"/>
          <p:cNvSpPr txBox="1"/>
          <p:nvPr/>
        </p:nvSpPr>
        <p:spPr>
          <a:xfrm>
            <a:off x="1011841" y="6288749"/>
            <a:ext cx="1715734" cy="369332"/>
          </a:xfrm>
          <a:prstGeom prst="rect">
            <a:avLst/>
          </a:prstGeom>
          <a:noFill/>
        </p:spPr>
        <p:txBody>
          <a:bodyPr wrap="none" rtlCol="0">
            <a:spAutoFit/>
          </a:bodyPr>
          <a:lstStyle/>
          <a:p>
            <a:r>
              <a:rPr lang="en-US" b="1" dirty="0" smtClean="0"/>
              <a:t>Henry VIII, 1537</a:t>
            </a:r>
            <a:endParaRPr lang="en-US" b="1" dirty="0"/>
          </a:p>
        </p:txBody>
      </p:sp>
      <p:sp>
        <p:nvSpPr>
          <p:cNvPr id="13" name="TextBox 12"/>
          <p:cNvSpPr txBox="1"/>
          <p:nvPr/>
        </p:nvSpPr>
        <p:spPr>
          <a:xfrm>
            <a:off x="6091698" y="6288749"/>
            <a:ext cx="1691050" cy="369332"/>
          </a:xfrm>
          <a:prstGeom prst="rect">
            <a:avLst/>
          </a:prstGeom>
          <a:noFill/>
        </p:spPr>
        <p:txBody>
          <a:bodyPr wrap="none" rtlCol="0">
            <a:spAutoFit/>
          </a:bodyPr>
          <a:lstStyle/>
          <a:p>
            <a:r>
              <a:rPr lang="en-US" b="1" dirty="0" smtClean="0"/>
              <a:t>George III, 1762</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My commitments to you</a:t>
            </a:r>
            <a:endParaRPr lang="en-GB" dirty="0"/>
          </a:p>
        </p:txBody>
      </p:sp>
      <p:sp>
        <p:nvSpPr>
          <p:cNvPr id="5" name="Content Placeholder 4"/>
          <p:cNvSpPr>
            <a:spLocks noGrp="1"/>
          </p:cNvSpPr>
          <p:nvPr>
            <p:ph idx="1"/>
          </p:nvPr>
        </p:nvSpPr>
        <p:spPr/>
        <p:txBody>
          <a:bodyPr>
            <a:normAutofit fontScale="92500" lnSpcReduction="20000"/>
          </a:bodyPr>
          <a:lstStyle/>
          <a:p>
            <a:pPr marL="514350" indent="-514350">
              <a:buFont typeface="+mj-lt"/>
              <a:buAutoNum type="arabicPeriod"/>
            </a:pPr>
            <a:r>
              <a:rPr lang="en-GB" b="1" dirty="0" smtClean="0"/>
              <a:t>Provide all necessary information on </a:t>
            </a:r>
            <a:r>
              <a:rPr lang="en-GB" b="1" dirty="0" err="1" smtClean="0"/>
              <a:t>Studynet</a:t>
            </a:r>
            <a:endParaRPr lang="en-GB" b="1" dirty="0" smtClean="0"/>
          </a:p>
          <a:p>
            <a:pPr marL="514350" indent="-514350">
              <a:buFont typeface="+mj-lt"/>
              <a:buAutoNum type="arabicPeriod"/>
            </a:pPr>
            <a:endParaRPr lang="en-GB" b="1" dirty="0" smtClean="0"/>
          </a:p>
          <a:p>
            <a:pPr marL="514350" indent="-514350">
              <a:buFont typeface="+mj-lt"/>
              <a:buAutoNum type="arabicPeriod"/>
            </a:pPr>
            <a:r>
              <a:rPr lang="en-GB" b="1" dirty="0" smtClean="0"/>
              <a:t>Respond </a:t>
            </a:r>
            <a:r>
              <a:rPr lang="en-GB" b="1" dirty="0" smtClean="0"/>
              <a:t>to</a:t>
            </a:r>
            <a:r>
              <a:rPr lang="en-GB" b="1" dirty="0" smtClean="0"/>
              <a:t> email </a:t>
            </a:r>
            <a:r>
              <a:rPr lang="en-GB" b="1" dirty="0" smtClean="0"/>
              <a:t>within three</a:t>
            </a:r>
            <a:r>
              <a:rPr lang="en-GB" b="1" dirty="0" smtClean="0"/>
              <a:t> business days</a:t>
            </a:r>
          </a:p>
          <a:p>
            <a:pPr marL="514350" indent="-514350">
              <a:buFont typeface="+mj-lt"/>
              <a:buAutoNum type="arabicPeriod"/>
            </a:pPr>
            <a:endParaRPr lang="en-GB" b="1" dirty="0" smtClean="0"/>
          </a:p>
          <a:p>
            <a:pPr marL="514350" indent="-514350">
              <a:buFont typeface="+mj-lt"/>
              <a:buAutoNum type="arabicPeriod"/>
            </a:pPr>
            <a:r>
              <a:rPr lang="en-GB" b="1" dirty="0" smtClean="0"/>
              <a:t>Return assignments with feedback within four weeks</a:t>
            </a:r>
          </a:p>
          <a:p>
            <a:pPr marL="514350" indent="-514350">
              <a:buFont typeface="+mj-lt"/>
              <a:buAutoNum type="arabicPeriod"/>
            </a:pPr>
            <a:endParaRPr lang="en-GB" b="1" dirty="0" smtClean="0"/>
          </a:p>
          <a:p>
            <a:pPr marL="514350" indent="-514350">
              <a:buFont typeface="+mj-lt"/>
              <a:buAutoNum type="arabicPeriod"/>
            </a:pPr>
            <a:r>
              <a:rPr lang="en-GB" b="1" dirty="0" smtClean="0"/>
              <a:t>Help </a:t>
            </a:r>
            <a:r>
              <a:rPr lang="en-GB" b="1" dirty="0" smtClean="0"/>
              <a:t>you</a:t>
            </a:r>
            <a:r>
              <a:rPr lang="en-GB" b="1" dirty="0" smtClean="0"/>
              <a:t> develop </a:t>
            </a:r>
            <a:r>
              <a:rPr lang="en-GB" b="1" dirty="0" smtClean="0"/>
              <a:t>your historical </a:t>
            </a:r>
            <a:r>
              <a:rPr lang="en-GB" b="1" dirty="0" smtClean="0"/>
              <a:t>skills</a:t>
            </a:r>
          </a:p>
          <a:p>
            <a:pPr marL="514350" indent="-514350">
              <a:buFont typeface="+mj-lt"/>
              <a:buAutoNum type="arabicPeriod"/>
            </a:pPr>
            <a:endParaRPr lang="en-GB" b="1" dirty="0" smtClean="0"/>
          </a:p>
          <a:p>
            <a:pPr marL="514350" indent="-514350">
              <a:buFont typeface="+mj-lt"/>
              <a:buAutoNum type="arabicPeriod"/>
            </a:pPr>
            <a:r>
              <a:rPr lang="en-GB" b="1" dirty="0" smtClean="0"/>
              <a:t>To hold you to a high standard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 expect from you</a:t>
            </a:r>
            <a:endParaRPr lang="en-GB" dirty="0"/>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GB" b="1" dirty="0" smtClean="0"/>
              <a:t>Attendance at all lectures and seminars</a:t>
            </a:r>
          </a:p>
          <a:p>
            <a:pPr marL="514350" indent="-514350">
              <a:buFont typeface="+mj-lt"/>
              <a:buAutoNum type="arabicPeriod"/>
            </a:pPr>
            <a:endParaRPr lang="en-GB" b="1" dirty="0" smtClean="0"/>
          </a:p>
          <a:p>
            <a:pPr marL="514350" indent="-514350">
              <a:buFont typeface="+mj-lt"/>
              <a:buAutoNum type="arabicPeriod"/>
            </a:pPr>
            <a:r>
              <a:rPr lang="en-GB" b="1" dirty="0" smtClean="0"/>
              <a:t>Come prepared with all reading done and ready to participate</a:t>
            </a:r>
          </a:p>
          <a:p>
            <a:pPr marL="514350" indent="-514350">
              <a:buFont typeface="+mj-lt"/>
              <a:buAutoNum type="arabicPeriod"/>
            </a:pPr>
            <a:endParaRPr lang="en-GB" b="1" dirty="0" smtClean="0"/>
          </a:p>
          <a:p>
            <a:pPr marL="514350" indent="-514350">
              <a:buFont typeface="+mj-lt"/>
              <a:buAutoNum type="arabicPeriod"/>
            </a:pPr>
            <a:r>
              <a:rPr lang="en-GB" b="1" dirty="0" smtClean="0"/>
              <a:t>Submit only your best work</a:t>
            </a:r>
          </a:p>
          <a:p>
            <a:pPr marL="514350" indent="-514350">
              <a:buFont typeface="+mj-lt"/>
              <a:buAutoNum type="arabicPeriod"/>
            </a:pPr>
            <a:endParaRPr lang="en-GB" b="1" dirty="0" smtClean="0"/>
          </a:p>
          <a:p>
            <a:pPr marL="514350" indent="-514350">
              <a:buFont typeface="+mj-lt"/>
              <a:buAutoNum type="arabicPeriod"/>
            </a:pPr>
            <a:r>
              <a:rPr lang="en-GB" b="1" dirty="0" smtClean="0"/>
              <a:t>Maintain professional email etiquette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Point of this module</a:t>
            </a:r>
            <a:endParaRPr lang="en-GB" dirty="0"/>
          </a:p>
        </p:txBody>
      </p:sp>
      <p:sp>
        <p:nvSpPr>
          <p:cNvPr id="5" name="Content Placeholder 4"/>
          <p:cNvSpPr>
            <a:spLocks noGrp="1"/>
          </p:cNvSpPr>
          <p:nvPr>
            <p:ph idx="1"/>
          </p:nvPr>
        </p:nvSpPr>
        <p:spPr>
          <a:xfrm>
            <a:off x="3258091" y="5743823"/>
            <a:ext cx="3137465" cy="782476"/>
          </a:xfrm>
        </p:spPr>
        <p:txBody>
          <a:bodyPr/>
          <a:lstStyle/>
          <a:p>
            <a:pPr>
              <a:buNone/>
            </a:pPr>
            <a:r>
              <a:rPr lang="en-US" b="1" dirty="0" smtClean="0"/>
              <a:t>Historiography</a:t>
            </a:r>
            <a:endParaRPr lang="en-US" b="1" dirty="0"/>
          </a:p>
        </p:txBody>
      </p:sp>
      <p:pic>
        <p:nvPicPr>
          <p:cNvPr id="7" name="Picture 6" descr="031505_Divinity_Library_57.jpg"/>
          <p:cNvPicPr>
            <a:picLocks noChangeAspect="1"/>
          </p:cNvPicPr>
          <p:nvPr/>
        </p:nvPicPr>
        <p:blipFill>
          <a:blip r:embed="rId2"/>
          <a:stretch>
            <a:fillRect/>
          </a:stretch>
        </p:blipFill>
        <p:spPr>
          <a:xfrm>
            <a:off x="1734965" y="1560921"/>
            <a:ext cx="5590441" cy="37916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Historians:</a:t>
            </a:r>
            <a:endParaRPr lang="en-US"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dirty="0" smtClean="0"/>
              <a:t>Seek to address a historical question.</a:t>
            </a:r>
          </a:p>
          <a:p>
            <a:pPr marL="514350" indent="-514350">
              <a:buFont typeface="+mj-lt"/>
              <a:buAutoNum type="arabicPeriod"/>
            </a:pPr>
            <a:r>
              <a:rPr lang="en-US" dirty="0" smtClean="0">
                <a:solidFill>
                  <a:srgbClr val="FF0000"/>
                </a:solidFill>
              </a:rPr>
              <a:t>Identify the best and most relevant set of historical works that have also attempted to address that question and determine the position each of those works has taken relative to the question (the historiography).</a:t>
            </a:r>
          </a:p>
          <a:p>
            <a:pPr marL="514350" indent="-514350">
              <a:buFont typeface="+mj-lt"/>
              <a:buAutoNum type="arabicPeriod"/>
            </a:pPr>
            <a:r>
              <a:rPr lang="en-US" dirty="0" smtClean="0"/>
              <a:t>Place their arguments within the context of those other historians.</a:t>
            </a:r>
          </a:p>
          <a:p>
            <a:pPr marL="514350" indent="-514350">
              <a:buFont typeface="+mj-lt"/>
              <a:buAutoNum type="arabicPeriod"/>
            </a:pPr>
            <a:r>
              <a:rPr lang="en-US" dirty="0" smtClean="0"/>
              <a:t>Use primary sources to support their position.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a:t>
            </a:r>
            <a:endParaRPr lang="en-US" dirty="0"/>
          </a:p>
        </p:txBody>
      </p:sp>
      <p:sp>
        <p:nvSpPr>
          <p:cNvPr id="3" name="Content Placeholder 2"/>
          <p:cNvSpPr>
            <a:spLocks noGrp="1"/>
          </p:cNvSpPr>
          <p:nvPr>
            <p:ph idx="1"/>
          </p:nvPr>
        </p:nvSpPr>
        <p:spPr>
          <a:xfrm>
            <a:off x="457200" y="2216840"/>
            <a:ext cx="5280656" cy="3909323"/>
          </a:xfrm>
        </p:spPr>
        <p:txBody>
          <a:bodyPr/>
          <a:lstStyle/>
          <a:p>
            <a:r>
              <a:rPr lang="en-US" dirty="0" smtClean="0"/>
              <a:t>Annotated Bibliography</a:t>
            </a:r>
          </a:p>
          <a:p>
            <a:endParaRPr lang="en-US" dirty="0" smtClean="0"/>
          </a:p>
          <a:p>
            <a:r>
              <a:rPr lang="en-US" dirty="0" smtClean="0"/>
              <a:t>Essay 1 (1,500 words)</a:t>
            </a:r>
          </a:p>
          <a:p>
            <a:endParaRPr lang="en-US" dirty="0" smtClean="0"/>
          </a:p>
          <a:p>
            <a:r>
              <a:rPr lang="en-US" dirty="0" smtClean="0"/>
              <a:t>Essay 2 (2,500 words)</a:t>
            </a:r>
            <a:endParaRPr lang="en-US" dirty="0"/>
          </a:p>
        </p:txBody>
      </p:sp>
      <p:pic>
        <p:nvPicPr>
          <p:cNvPr id="5" name="Picture 4" descr="moll620.gif"/>
          <p:cNvPicPr>
            <a:picLocks noChangeAspect="1"/>
          </p:cNvPicPr>
          <p:nvPr/>
        </p:nvPicPr>
        <p:blipFill>
          <a:blip r:embed="rId2"/>
          <a:srcRect l="13799" r="8528"/>
          <a:stretch>
            <a:fillRect/>
          </a:stretch>
        </p:blipFill>
        <p:spPr>
          <a:xfrm>
            <a:off x="5411788" y="1725315"/>
            <a:ext cx="3345193" cy="416785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Crime?</a:t>
            </a:r>
            <a:endParaRPr lang="en-US" dirty="0"/>
          </a:p>
        </p:txBody>
      </p:sp>
      <p:sp>
        <p:nvSpPr>
          <p:cNvPr id="3" name="Content Placeholder 2"/>
          <p:cNvSpPr>
            <a:spLocks noGrp="1"/>
          </p:cNvSpPr>
          <p:nvPr>
            <p:ph idx="1"/>
          </p:nvPr>
        </p:nvSpPr>
        <p:spPr>
          <a:xfrm>
            <a:off x="457200" y="1600200"/>
            <a:ext cx="4315403" cy="4525963"/>
          </a:xfrm>
        </p:spPr>
        <p:txBody>
          <a:bodyPr/>
          <a:lstStyle/>
          <a:p>
            <a:r>
              <a:rPr lang="en-US" dirty="0" smtClean="0">
                <a:solidFill>
                  <a:srgbClr val="FF0000"/>
                </a:solidFill>
              </a:rPr>
              <a:t>Criminal Law</a:t>
            </a:r>
          </a:p>
          <a:p>
            <a:r>
              <a:rPr lang="en-US" dirty="0" smtClean="0"/>
              <a:t>Common Law</a:t>
            </a:r>
          </a:p>
          <a:p>
            <a:r>
              <a:rPr lang="en-US" dirty="0" smtClean="0"/>
              <a:t>Civil Law</a:t>
            </a:r>
          </a:p>
          <a:p>
            <a:r>
              <a:rPr lang="en-US" dirty="0" smtClean="0"/>
              <a:t>Canon Law</a:t>
            </a:r>
          </a:p>
          <a:p>
            <a:r>
              <a:rPr lang="en-US" dirty="0" smtClean="0"/>
              <a:t>Contract Law</a:t>
            </a:r>
          </a:p>
          <a:p>
            <a:r>
              <a:rPr lang="en-US" dirty="0" smtClean="0"/>
              <a:t>Maritime Law</a:t>
            </a:r>
          </a:p>
          <a:p>
            <a:r>
              <a:rPr lang="en-US" dirty="0" smtClean="0"/>
              <a:t>International Law</a:t>
            </a:r>
            <a:endParaRPr lang="en-US" dirty="0"/>
          </a:p>
        </p:txBody>
      </p:sp>
      <p:sp>
        <p:nvSpPr>
          <p:cNvPr id="4" name="Content Placeholder 2"/>
          <p:cNvSpPr txBox="1">
            <a:spLocks/>
          </p:cNvSpPr>
          <p:nvPr/>
        </p:nvSpPr>
        <p:spPr>
          <a:xfrm>
            <a:off x="4371397" y="1581863"/>
            <a:ext cx="4315403" cy="4299220"/>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Felonious Crime</a:t>
            </a:r>
          </a:p>
          <a:p>
            <a:pPr marL="800100" lvl="1" indent="-342900">
              <a:spcBef>
                <a:spcPct val="20000"/>
              </a:spcBef>
              <a:buFont typeface="Arial"/>
              <a:buChar char="•"/>
            </a:pPr>
            <a:r>
              <a:rPr lang="en-US" sz="2000" dirty="0" smtClean="0"/>
              <a:t>Serious crimes (</a:t>
            </a:r>
            <a:r>
              <a:rPr lang="en-US" sz="2000" dirty="0" err="1" smtClean="0"/>
              <a:t>eg</a:t>
            </a:r>
            <a:r>
              <a:rPr lang="en-US" sz="2000" dirty="0" smtClean="0"/>
              <a:t>. Murder)</a:t>
            </a:r>
            <a:endParaRPr kumimoji="0" lang="en-US" sz="2000" b="0" i="0" u="none" strike="noStrike" kern="1200" cap="none" spc="0" normalizeH="0" baseline="0" noProof="0" dirty="0" smtClean="0">
              <a:ln>
                <a:noFill/>
              </a:ln>
              <a:effectLst/>
              <a:uLnTx/>
              <a:uFillTx/>
              <a:latin typeface="+mn-lt"/>
              <a:ea typeface="+mn-ea"/>
              <a:cs typeface="+mn-cs"/>
            </a:endParaRPr>
          </a:p>
          <a:p>
            <a:pPr marL="800100" lvl="1" indent="-342900">
              <a:spcBef>
                <a:spcPct val="20000"/>
              </a:spcBef>
              <a:buFont typeface="Arial"/>
              <a:buChar char="•"/>
            </a:pPr>
            <a:r>
              <a:rPr lang="en-US" sz="2000" dirty="0" smtClean="0">
                <a:solidFill>
                  <a:srgbClr val="000000"/>
                </a:solidFill>
              </a:rPr>
              <a:t>Usually jury trial. </a:t>
            </a:r>
          </a:p>
          <a:p>
            <a:pPr marL="800100" lvl="1" indent="-342900">
              <a:spcBef>
                <a:spcPct val="20000"/>
              </a:spcBef>
              <a:buFont typeface="Arial"/>
              <a:buChar char="•"/>
            </a:pPr>
            <a:r>
              <a:rPr lang="en-US" sz="2000" dirty="0" smtClean="0">
                <a:solidFill>
                  <a:srgbClr val="000000"/>
                </a:solidFill>
              </a:rPr>
              <a:t>Probable death.</a:t>
            </a:r>
            <a:endParaRPr kumimoji="0" lang="en-US" sz="3200" b="0" i="0" u="none" strike="noStrike" kern="1200" cap="none" spc="0" normalizeH="0" baseline="0" noProof="0" dirty="0" smtClean="0">
              <a:ln>
                <a:noFill/>
              </a:ln>
              <a:solidFill>
                <a:srgbClr val="00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solidFill>
                  <a:srgbClr val="FF0000"/>
                </a:solidFill>
              </a:rPr>
              <a:t>Misdemeanour</a:t>
            </a:r>
          </a:p>
          <a:p>
            <a:pPr marL="800100" lvl="1" indent="-342900">
              <a:spcBef>
                <a:spcPct val="20000"/>
              </a:spcBef>
              <a:buFont typeface="Arial"/>
              <a:buChar char="•"/>
            </a:pPr>
            <a:r>
              <a:rPr kumimoji="0" lang="en-US" sz="2000" b="0" i="0" u="none" strike="noStrike" kern="1200" cap="none" spc="0" normalizeH="0" baseline="0" noProof="0" dirty="0" smtClean="0">
                <a:ln>
                  <a:noFill/>
                </a:ln>
                <a:solidFill>
                  <a:srgbClr val="000000"/>
                </a:solidFill>
                <a:effectLst/>
                <a:uLnTx/>
                <a:uFillTx/>
                <a:latin typeface="+mn-lt"/>
                <a:ea typeface="+mn-ea"/>
                <a:cs typeface="+mn-cs"/>
              </a:rPr>
              <a:t>Less serious (</a:t>
            </a:r>
            <a:r>
              <a:rPr kumimoji="0" lang="en-US" sz="2000" b="0" i="0" u="none" strike="noStrike" kern="1200" cap="none" spc="0" normalizeH="0" baseline="0" noProof="0" dirty="0" err="1" smtClean="0">
                <a:ln>
                  <a:noFill/>
                </a:ln>
                <a:solidFill>
                  <a:srgbClr val="000000"/>
                </a:solidFill>
                <a:effectLst/>
                <a:uLnTx/>
                <a:uFillTx/>
                <a:latin typeface="+mn-lt"/>
                <a:ea typeface="+mn-ea"/>
                <a:cs typeface="+mn-cs"/>
              </a:rPr>
              <a:t>e</a:t>
            </a:r>
            <a:r>
              <a:rPr lang="en-US" sz="2000" dirty="0" err="1" smtClean="0">
                <a:solidFill>
                  <a:srgbClr val="000000"/>
                </a:solidFill>
              </a:rPr>
              <a:t>g</a:t>
            </a:r>
            <a:r>
              <a:rPr lang="en-US" sz="2000" dirty="0" smtClean="0">
                <a:solidFill>
                  <a:srgbClr val="000000"/>
                </a:solidFill>
              </a:rPr>
              <a:t>. Prostitution)</a:t>
            </a:r>
          </a:p>
          <a:p>
            <a:pPr marL="800100" lvl="1" indent="-342900">
              <a:spcBef>
                <a:spcPct val="20000"/>
              </a:spcBef>
              <a:buFont typeface="Arial"/>
              <a:buChar char="•"/>
            </a:pPr>
            <a:r>
              <a:rPr lang="en-US" sz="2000" dirty="0" smtClean="0">
                <a:solidFill>
                  <a:srgbClr val="000000"/>
                </a:solidFill>
              </a:rPr>
              <a:t>Jury less likely. </a:t>
            </a:r>
          </a:p>
          <a:p>
            <a:pPr marL="800100" lvl="1" indent="-342900">
              <a:spcBef>
                <a:spcPct val="20000"/>
              </a:spcBef>
              <a:buFont typeface="Arial"/>
              <a:buChar char="•"/>
            </a:pPr>
            <a:r>
              <a:rPr lang="en-US" sz="2000" dirty="0" smtClean="0">
                <a:solidFill>
                  <a:srgbClr val="000000"/>
                </a:solidFill>
              </a:rPr>
              <a:t>Often fines or short imprisonments.</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cxnSp>
        <p:nvCxnSpPr>
          <p:cNvPr id="13" name="Straight Arrow Connector 12"/>
          <p:cNvCxnSpPr/>
          <p:nvPr/>
        </p:nvCxnSpPr>
        <p:spPr>
          <a:xfrm>
            <a:off x="3152912" y="1884231"/>
            <a:ext cx="1218485"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16200000" flipH="1">
            <a:off x="3043631" y="2203581"/>
            <a:ext cx="1437047" cy="12184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TotalTime>
  <Words>602</Words>
  <Application>Microsoft Macintosh PowerPoint</Application>
  <PresentationFormat>On-screen Show (4:3)</PresentationFormat>
  <Paragraphs>121</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Crime and Society 5HUM1033</vt:lpstr>
      <vt:lpstr>Why focus on the period between 1520 and 1780?</vt:lpstr>
      <vt:lpstr>The Boundaries of Early Modern?</vt:lpstr>
      <vt:lpstr>My commitments to you</vt:lpstr>
      <vt:lpstr>What I expect from you</vt:lpstr>
      <vt:lpstr>The Point of this module</vt:lpstr>
      <vt:lpstr>All Historians:</vt:lpstr>
      <vt:lpstr>Assignments</vt:lpstr>
      <vt:lpstr>What is a Crime?</vt:lpstr>
      <vt:lpstr>Act, Intent, Culpability</vt:lpstr>
      <vt:lpstr>Who defines crime in our society? </vt:lpstr>
      <vt:lpstr>Is Crime about Morality?</vt:lpstr>
      <vt:lpstr>Bear Baiting</vt:lpstr>
      <vt:lpstr>Key Questions</vt:lpstr>
      <vt:lpstr>Authority and the Nature of Historical Evidence</vt:lpstr>
      <vt:lpstr>What Interests Historians</vt:lpstr>
      <vt:lpstr>Historiographical Timeline</vt:lpstr>
      <vt:lpstr>Set yourself up for success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Adam Crymble</dc:creator>
  <cp:lastModifiedBy>Adam Crymble</cp:lastModifiedBy>
  <cp:revision>15</cp:revision>
  <dcterms:created xsi:type="dcterms:W3CDTF">2015-07-22T12:53:08Z</dcterms:created>
  <dcterms:modified xsi:type="dcterms:W3CDTF">2015-07-22T16:23:40Z</dcterms:modified>
</cp:coreProperties>
</file>