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78" r:id="rId3"/>
    <p:sldId id="279" r:id="rId4"/>
    <p:sldId id="280" r:id="rId5"/>
    <p:sldId id="281" r:id="rId6"/>
    <p:sldId id="282" r:id="rId7"/>
    <p:sldId id="277" r:id="rId8"/>
    <p:sldId id="264" r:id="rId9"/>
    <p:sldId id="283" r:id="rId10"/>
    <p:sldId id="285" r:id="rId11"/>
    <p:sldId id="284" r:id="rId12"/>
    <p:sldId id="286" r:id="rId13"/>
    <p:sldId id="287" r:id="rId14"/>
    <p:sldId id="288" r:id="rId15"/>
    <p:sldId id="289" r:id="rId16"/>
    <p:sldId id="290" r:id="rId17"/>
    <p:sldId id="291" r:id="rId18"/>
    <p:sldId id="29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67" d="100"/>
          <a:sy n="67" d="100"/>
        </p:scale>
        <p:origin x="-944"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A92F98-5A12-5847-99E9-2191E3B2EBFD}" type="datetimeFigureOut">
              <a:rPr lang="en-US" smtClean="0"/>
              <a:pPr/>
              <a:t>10/17/15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7FBA3-3B81-EA4E-99BF-B573A09998C8}"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43644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3A92F98-5A12-5847-99E9-2191E3B2EBFD}" type="datetimeFigureOut">
              <a:rPr lang="en-US" smtClean="0"/>
              <a:pPr/>
              <a:t>10/17/15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7FBA3-3B81-EA4E-99BF-B573A09998C8}"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10123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3A92F98-5A12-5847-99E9-2191E3B2EBFD}" type="datetimeFigureOut">
              <a:rPr lang="en-US" smtClean="0"/>
              <a:pPr/>
              <a:t>10/17/15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7FBA3-3B81-EA4E-99BF-B573A09998C8}"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97201410"/>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3A92F98-5A12-5847-99E9-2191E3B2EBFD}" type="datetimeFigureOut">
              <a:rPr lang="en-US" smtClean="0"/>
              <a:pPr/>
              <a:t>10/17/15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7FBA3-3B81-EA4E-99BF-B573A09998C8}"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47371063"/>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83A92F98-5A12-5847-99E9-2191E3B2EBFD}" type="datetimeFigureOut">
              <a:rPr lang="en-US" smtClean="0"/>
              <a:pPr/>
              <a:t>10/17/15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7FBA3-3B81-EA4E-99BF-B573A09998C8}"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57293868"/>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83A92F98-5A12-5847-99E9-2191E3B2EBFD}" type="datetimeFigureOut">
              <a:rPr lang="en-US" smtClean="0"/>
              <a:pPr/>
              <a:t>10/17/15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7FBA3-3B81-EA4E-99BF-B573A09998C8}"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91316930"/>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83A92F98-5A12-5847-99E9-2191E3B2EBFD}" type="datetimeFigureOut">
              <a:rPr lang="en-US" smtClean="0"/>
              <a:pPr/>
              <a:t>10/17/15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77FBA3-3B81-EA4E-99BF-B573A09998C8}"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99726521"/>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3A92F98-5A12-5847-99E9-2191E3B2EBFD}" type="datetimeFigureOut">
              <a:rPr lang="en-US" smtClean="0"/>
              <a:pPr/>
              <a:t>10/17/15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77FBA3-3B81-EA4E-99BF-B573A09998C8}"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15347362"/>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A92F98-5A12-5847-99E9-2191E3B2EBFD}" type="datetimeFigureOut">
              <a:rPr lang="en-US" smtClean="0"/>
              <a:pPr/>
              <a:t>10/17/15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77FBA3-3B81-EA4E-99BF-B573A09998C8}"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08621007"/>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3A92F98-5A12-5847-99E9-2191E3B2EBFD}" type="datetimeFigureOut">
              <a:rPr lang="en-US" smtClean="0"/>
              <a:pPr/>
              <a:t>10/17/15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7FBA3-3B81-EA4E-99BF-B573A09998C8}"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20879523"/>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3A92F98-5A12-5847-99E9-2191E3B2EBFD}" type="datetimeFigureOut">
              <a:rPr lang="en-US" smtClean="0"/>
              <a:pPr/>
              <a:t>10/17/15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7FBA3-3B81-EA4E-99BF-B573A09998C8}"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799058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A92F98-5A12-5847-99E9-2191E3B2EBFD}" type="datetimeFigureOut">
              <a:rPr lang="en-US" smtClean="0"/>
              <a:pPr/>
              <a:t>10/17/15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77FBA3-3B81-EA4E-99BF-B573A09998C8}"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1214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Strangers and Community Harmony</a:t>
            </a:r>
            <a:endParaRPr lang="en-US" dirty="0"/>
          </a:p>
        </p:txBody>
      </p:sp>
      <p:sp>
        <p:nvSpPr>
          <p:cNvPr id="3" name="Subtitle 2"/>
          <p:cNvSpPr>
            <a:spLocks noGrp="1"/>
          </p:cNvSpPr>
          <p:nvPr>
            <p:ph type="subTitle" idx="1"/>
          </p:nvPr>
        </p:nvSpPr>
        <p:spPr/>
        <p:txBody>
          <a:bodyPr/>
          <a:lstStyle/>
          <a:p>
            <a:r>
              <a:rPr lang="en-US" dirty="0" smtClean="0"/>
              <a:t>Crime and Society</a:t>
            </a:r>
          </a:p>
          <a:p>
            <a:r>
              <a:rPr lang="en-US" dirty="0" smtClean="0"/>
              <a:t>Adam Crymble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55624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William III</a:t>
            </a:r>
            <a:endParaRPr lang="en-US" dirty="0"/>
          </a:p>
        </p:txBody>
      </p:sp>
      <p:pic>
        <p:nvPicPr>
          <p:cNvPr id="4" name="Picture 3" descr="King_William_III_of_England,_(1650-1702)_(lighter).jpg"/>
          <p:cNvPicPr>
            <a:picLocks noChangeAspect="1"/>
          </p:cNvPicPr>
          <p:nvPr/>
        </p:nvPicPr>
        <p:blipFill>
          <a:blip r:embed="rId2"/>
          <a:stretch>
            <a:fillRect/>
          </a:stretch>
        </p:blipFill>
        <p:spPr>
          <a:xfrm>
            <a:off x="983713" y="1816211"/>
            <a:ext cx="3089752" cy="3925582"/>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618797" y="5887239"/>
            <a:ext cx="2454668" cy="369332"/>
          </a:xfrm>
          <a:prstGeom prst="rect">
            <a:avLst/>
          </a:prstGeom>
          <a:noFill/>
        </p:spPr>
        <p:txBody>
          <a:bodyPr wrap="none" rtlCol="0">
            <a:spAutoFit/>
          </a:bodyPr>
          <a:lstStyle/>
          <a:p>
            <a:r>
              <a:rPr lang="en-US" dirty="0" smtClean="0"/>
              <a:t>King William III, </a:t>
            </a:r>
            <a:r>
              <a:rPr lang="en-US" dirty="0" err="1" smtClean="0"/>
              <a:t>c</a:t>
            </a:r>
            <a:r>
              <a:rPr lang="en-US" dirty="0" smtClean="0"/>
              <a:t>. 1680s </a:t>
            </a:r>
            <a:endParaRPr lang="en-US" dirty="0"/>
          </a:p>
        </p:txBody>
      </p:sp>
      <p:sp>
        <p:nvSpPr>
          <p:cNvPr id="8" name="Content Placeholder 2"/>
          <p:cNvSpPr>
            <a:spLocks noGrp="1"/>
          </p:cNvSpPr>
          <p:nvPr>
            <p:ph idx="1"/>
          </p:nvPr>
        </p:nvSpPr>
        <p:spPr>
          <a:xfrm>
            <a:off x="4404531" y="1600200"/>
            <a:ext cx="4282269" cy="4525963"/>
          </a:xfrm>
        </p:spPr>
        <p:txBody>
          <a:bodyPr>
            <a:normAutofit/>
          </a:bodyPr>
          <a:lstStyle/>
          <a:p>
            <a:r>
              <a:rPr lang="en-US" dirty="0" smtClean="0"/>
              <a:t>Glorious Revolution – 1689</a:t>
            </a:r>
          </a:p>
          <a:p>
            <a:r>
              <a:rPr lang="en-US" dirty="0" smtClean="0"/>
              <a:t>Dutchman married to English princess, Mary</a:t>
            </a:r>
          </a:p>
          <a:p>
            <a:r>
              <a:rPr lang="en-US" dirty="0" smtClean="0"/>
              <a:t>Big effect on law; especially ‘Penal Laws’ in Ireland</a:t>
            </a:r>
          </a:p>
          <a:p>
            <a:pPr>
              <a:buNone/>
            </a:pP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German Immigrants</a:t>
            </a:r>
            <a:endParaRPr lang="en-US" dirty="0"/>
          </a:p>
        </p:txBody>
      </p:sp>
      <p:sp>
        <p:nvSpPr>
          <p:cNvPr id="3" name="Content Placeholder 2"/>
          <p:cNvSpPr>
            <a:spLocks noGrp="1"/>
          </p:cNvSpPr>
          <p:nvPr>
            <p:ph idx="1"/>
          </p:nvPr>
        </p:nvSpPr>
        <p:spPr>
          <a:xfrm>
            <a:off x="457200" y="1600200"/>
            <a:ext cx="4533792" cy="4525963"/>
          </a:xfrm>
        </p:spPr>
        <p:txBody>
          <a:bodyPr>
            <a:normAutofit/>
          </a:bodyPr>
          <a:lstStyle/>
          <a:p>
            <a:r>
              <a:rPr lang="en-US" sz="2800" dirty="0" smtClean="0"/>
              <a:t>16</a:t>
            </a:r>
            <a:r>
              <a:rPr lang="en-US" sz="2800" baseline="30000" dirty="0" smtClean="0"/>
              <a:t>th</a:t>
            </a:r>
            <a:r>
              <a:rPr lang="en-US" sz="2800" dirty="0" smtClean="0"/>
              <a:t> century: could name them individually</a:t>
            </a:r>
          </a:p>
          <a:p>
            <a:pPr lvl="1"/>
            <a:r>
              <a:rPr lang="en-US" sz="2400" dirty="0" smtClean="0"/>
              <a:t>Hans Holbein (painter)</a:t>
            </a:r>
          </a:p>
          <a:p>
            <a:pPr lvl="1"/>
            <a:r>
              <a:rPr lang="en-US" sz="2400" dirty="0" smtClean="0"/>
              <a:t>George Handel (composer)</a:t>
            </a:r>
          </a:p>
          <a:p>
            <a:pPr>
              <a:buNone/>
            </a:pPr>
            <a:endParaRPr lang="en-US" sz="2800" dirty="0" smtClean="0"/>
          </a:p>
          <a:p>
            <a:r>
              <a:rPr lang="en-US" sz="2800" dirty="0" smtClean="0"/>
              <a:t>18</a:t>
            </a:r>
            <a:r>
              <a:rPr lang="en-US" sz="2800" baseline="30000" dirty="0" smtClean="0"/>
              <a:t>th</a:t>
            </a:r>
            <a:r>
              <a:rPr lang="en-US" sz="2800" dirty="0" smtClean="0"/>
              <a:t> century: 30k-40k?</a:t>
            </a:r>
          </a:p>
          <a:p>
            <a:pPr lvl="1"/>
            <a:r>
              <a:rPr lang="en-US" sz="2400" dirty="0" smtClean="0"/>
              <a:t>Courtiers</a:t>
            </a:r>
          </a:p>
          <a:p>
            <a:pPr lvl="1"/>
            <a:r>
              <a:rPr lang="en-US" sz="2400" dirty="0" smtClean="0"/>
              <a:t>Everyday people</a:t>
            </a:r>
          </a:p>
          <a:p>
            <a:pPr lvl="1"/>
            <a:r>
              <a:rPr lang="en-US" sz="2400" dirty="0" smtClean="0"/>
              <a:t>Focus on London</a:t>
            </a:r>
          </a:p>
          <a:p>
            <a:endParaRPr lang="en-US" sz="2800" dirty="0"/>
          </a:p>
        </p:txBody>
      </p:sp>
      <p:pic>
        <p:nvPicPr>
          <p:cNvPr id="4" name="Picture 3" descr="800px-King_George_I_by_Sir_Godfrey_Kneller,_Bt_(3).jpg"/>
          <p:cNvPicPr>
            <a:picLocks noChangeAspect="1"/>
          </p:cNvPicPr>
          <p:nvPr/>
        </p:nvPicPr>
        <p:blipFill>
          <a:blip r:embed="rId2"/>
          <a:stretch>
            <a:fillRect/>
          </a:stretch>
        </p:blipFill>
        <p:spPr>
          <a:xfrm>
            <a:off x="5297170" y="1816212"/>
            <a:ext cx="2766082" cy="3925582"/>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846291" y="5887239"/>
            <a:ext cx="2216961" cy="369332"/>
          </a:xfrm>
          <a:prstGeom prst="rect">
            <a:avLst/>
          </a:prstGeom>
          <a:noFill/>
        </p:spPr>
        <p:txBody>
          <a:bodyPr wrap="none" rtlCol="0">
            <a:spAutoFit/>
          </a:bodyPr>
          <a:lstStyle/>
          <a:p>
            <a:r>
              <a:rPr lang="en-US" dirty="0" smtClean="0"/>
              <a:t>King George I, </a:t>
            </a:r>
            <a:r>
              <a:rPr lang="en-US" dirty="0" err="1" smtClean="0"/>
              <a:t>c</a:t>
            </a:r>
            <a:r>
              <a:rPr lang="en-US" dirty="0" smtClean="0"/>
              <a:t>. 1714</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Responses to Immigrant Crime</a:t>
            </a:r>
            <a:endParaRPr lang="en-US" dirty="0"/>
          </a:p>
        </p:txBody>
      </p:sp>
      <p:pic>
        <p:nvPicPr>
          <p:cNvPr id="7" name="Content Placeholder 6" descr="William_Hogarth_004.jpg"/>
          <p:cNvPicPr>
            <a:picLocks noGrp="1" noChangeAspect="1"/>
          </p:cNvPicPr>
          <p:nvPr>
            <p:ph idx="1"/>
          </p:nvPr>
        </p:nvPicPr>
        <p:blipFill>
          <a:blip r:embed="rId2"/>
          <a:srcRect t="-21234" b="-21234"/>
          <a:stretch>
            <a:fillRect/>
          </a:stretch>
        </p:blipFill>
        <p:spPr>
          <a:xfrm>
            <a:off x="5286317" y="965167"/>
            <a:ext cx="3400483" cy="4004452"/>
          </a:xfrm>
          <a:prstGeom prst="rect">
            <a:avLst/>
          </a:prstGeom>
          <a:ln>
            <a:noFill/>
          </a:ln>
          <a:effectLst>
            <a:outerShdw blurRad="292100" dist="139700" dir="2700000" algn="tl" rotWithShape="0">
              <a:srgbClr val="333333">
                <a:alpha val="65000"/>
              </a:srgbClr>
            </a:outerShdw>
          </a:effectLst>
        </p:spPr>
      </p:pic>
      <p:sp>
        <p:nvSpPr>
          <p:cNvPr id="8" name="Content Placeholder 2"/>
          <p:cNvSpPr txBox="1">
            <a:spLocks/>
          </p:cNvSpPr>
          <p:nvPr/>
        </p:nvSpPr>
        <p:spPr>
          <a:xfrm>
            <a:off x="221495" y="1417638"/>
            <a:ext cx="4828684" cy="4814558"/>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900" noProof="0" dirty="0" smtClean="0"/>
              <a:t>More/differently criminal?</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900" dirty="0" smtClean="0"/>
              <a:t>Were locals more suspicious?</a:t>
            </a:r>
            <a:endParaRPr lang="en-US" sz="2900" noProof="0" dirty="0" smtClean="0"/>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900" b="0" i="0" u="none" strike="noStrike" kern="1200" cap="none" spc="0" normalizeH="0" baseline="0" dirty="0" smtClean="0">
                <a:ln>
                  <a:noFill/>
                </a:ln>
                <a:solidFill>
                  <a:schemeClr val="tx1"/>
                </a:solidFill>
                <a:effectLst/>
                <a:uLnTx/>
                <a:uFillTx/>
                <a:latin typeface="+mn-lt"/>
                <a:ea typeface="+mn-ea"/>
                <a:cs typeface="+mn-cs"/>
              </a:rPr>
              <a:t>Receive</a:t>
            </a:r>
            <a:r>
              <a:rPr kumimoji="0" lang="en-US" sz="2900" b="0" i="0" u="none" strike="noStrike" kern="1200" cap="none" spc="0" normalizeH="0" dirty="0" smtClean="0">
                <a:ln>
                  <a:noFill/>
                </a:ln>
                <a:solidFill>
                  <a:schemeClr val="tx1"/>
                </a:solidFill>
                <a:effectLst/>
                <a:uLnTx/>
                <a:uFillTx/>
                <a:latin typeface="+mn-lt"/>
                <a:ea typeface="+mn-ea"/>
                <a:cs typeface="+mn-cs"/>
              </a:rPr>
              <a:t> harsher punishments?</a:t>
            </a:r>
          </a:p>
          <a:p>
            <a:pPr marL="342900" marR="0" lvl="0" indent="-342900" algn="l" defTabSz="457200" rtl="0" eaLnBrk="1" fontAlgn="auto" latinLnBrk="0" hangingPunct="1">
              <a:lnSpc>
                <a:spcPct val="100000"/>
              </a:lnSpc>
              <a:spcBef>
                <a:spcPct val="20000"/>
              </a:spcBef>
              <a:spcAft>
                <a:spcPts val="0"/>
              </a:spcAft>
              <a:buClrTx/>
              <a:buSzTx/>
              <a:tabLst/>
              <a:defRPr/>
            </a:pPr>
            <a:endParaRPr kumimoji="0" lang="en-US" sz="2900" b="0" i="0" u="none" strike="noStrike" kern="1200" cap="none" spc="0" normalizeH="0" dirty="0" smtClean="0">
              <a:ln>
                <a:noFill/>
              </a:ln>
              <a:solidFill>
                <a:schemeClr val="tx1"/>
              </a:solidFill>
              <a:effectLst/>
              <a:uLnTx/>
              <a:uFillTx/>
              <a:latin typeface="+mn-lt"/>
              <a:ea typeface="+mn-ea"/>
              <a:cs typeface="+mn-cs"/>
            </a:endParaRPr>
          </a:p>
          <a:p>
            <a:pPr marL="342900" lvl="0" indent="-342900">
              <a:spcBef>
                <a:spcPct val="20000"/>
              </a:spcBef>
              <a:buFont typeface="Arial"/>
              <a:buChar char="•"/>
              <a:defRPr/>
            </a:pPr>
            <a:r>
              <a:rPr lang="en-US" sz="2900" dirty="0" smtClean="0"/>
              <a:t>Problem of sources: </a:t>
            </a:r>
          </a:p>
          <a:p>
            <a:pPr marL="800100" lvl="1" indent="-342900">
              <a:spcBef>
                <a:spcPct val="20000"/>
              </a:spcBef>
              <a:buFontTx/>
              <a:buChar char="-"/>
            </a:pPr>
            <a:r>
              <a:rPr lang="en-US" sz="2400" dirty="0" smtClean="0"/>
              <a:t>Schmidt = Smith?</a:t>
            </a:r>
          </a:p>
          <a:p>
            <a:pPr marL="800100" lvl="1" indent="-342900">
              <a:spcBef>
                <a:spcPct val="20000"/>
              </a:spcBef>
              <a:buFontTx/>
              <a:buChar char="-"/>
            </a:pPr>
            <a:r>
              <a:rPr lang="en-US" sz="2400" dirty="0" smtClean="0"/>
              <a:t>Who is an immigrant?</a:t>
            </a:r>
          </a:p>
          <a:p>
            <a:endParaRPr lang="en-US" dirty="0" smtClean="0"/>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900" b="0" i="0" u="none" strike="noStrike" kern="1200" cap="none" spc="0" normalizeH="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Discretionary Justice</a:t>
            </a:r>
            <a:endParaRPr lang="en-US" dirty="0"/>
          </a:p>
        </p:txBody>
      </p:sp>
      <p:pic>
        <p:nvPicPr>
          <p:cNvPr id="5" name="Content Placeholder 4" descr="boxing1.jpg"/>
          <p:cNvPicPr>
            <a:picLocks noGrp="1" noChangeAspect="1"/>
          </p:cNvPicPr>
          <p:nvPr>
            <p:ph idx="1"/>
          </p:nvPr>
        </p:nvPicPr>
        <p:blipFill>
          <a:blip r:embed="rId2"/>
          <a:srcRect l="-30761" r="-30761"/>
          <a:stretch>
            <a:fillRect/>
          </a:stretch>
        </p:blipFill>
        <p:spPr>
          <a:xfrm>
            <a:off x="796925" y="1600200"/>
            <a:ext cx="7889875" cy="4525963"/>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843330" y="6283822"/>
            <a:ext cx="2321782" cy="369332"/>
          </a:xfrm>
          <a:prstGeom prst="rect">
            <a:avLst/>
          </a:prstGeom>
          <a:noFill/>
        </p:spPr>
        <p:txBody>
          <a:bodyPr wrap="none" rtlCol="0">
            <a:spAutoFit/>
          </a:bodyPr>
          <a:lstStyle/>
          <a:p>
            <a:r>
              <a:rPr lang="en-US" dirty="0" smtClean="0"/>
              <a:t>Community Resolution</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 Strangers</a:t>
            </a:r>
            <a:endParaRPr lang="en-US" dirty="0"/>
          </a:p>
        </p:txBody>
      </p:sp>
      <p:pic>
        <p:nvPicPr>
          <p:cNvPr id="4" name="Content Placeholder 3" descr="Ferdinand Kobell ravellers with a knapsack 18th century. Large..jpg"/>
          <p:cNvPicPr>
            <a:picLocks noGrp="1" noChangeAspect="1"/>
          </p:cNvPicPr>
          <p:nvPr>
            <p:ph idx="1"/>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54476" r="-54476"/>
          <a:stretch>
            <a:fillRect/>
          </a:stretch>
        </p:blipFill>
        <p:spPr>
          <a:xfrm>
            <a:off x="457200" y="1600200"/>
            <a:ext cx="8229600" cy="452596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Permanent Migrants</a:t>
            </a:r>
            <a:endParaRPr lang="en-US" dirty="0"/>
          </a:p>
        </p:txBody>
      </p:sp>
      <p:pic>
        <p:nvPicPr>
          <p:cNvPr id="4" name="Content Placeholder 3" descr="p02flxcw.jpg"/>
          <p:cNvPicPr>
            <a:picLocks noGrp="1" noChangeAspect="1"/>
          </p:cNvPicPr>
          <p:nvPr>
            <p:ph idx="1"/>
          </p:nvPr>
        </p:nvPicPr>
        <p:blipFill>
          <a:blip r:embed="rId2"/>
          <a:srcRect l="-1140" r="-1140"/>
          <a:stretch>
            <a:fillRect/>
          </a:stretch>
        </p:blipFill>
        <p:spPr>
          <a:xfrm>
            <a:off x="457200" y="1600200"/>
            <a:ext cx="8229600" cy="452596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Temporary Migrants</a:t>
            </a:r>
            <a:endParaRPr lang="en-US" dirty="0"/>
          </a:p>
        </p:txBody>
      </p:sp>
      <p:sp>
        <p:nvSpPr>
          <p:cNvPr id="5" name="Content Placeholder 2"/>
          <p:cNvSpPr txBox="1">
            <a:spLocks/>
          </p:cNvSpPr>
          <p:nvPr/>
        </p:nvSpPr>
        <p:spPr>
          <a:xfrm>
            <a:off x="221495" y="1417638"/>
            <a:ext cx="4828684" cy="4814558"/>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900" noProof="0" dirty="0" smtClean="0"/>
              <a:t>Sailors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900" b="0" i="0" u="none" strike="noStrike" kern="1200" cap="none" spc="0" normalizeH="0" baseline="0" dirty="0" smtClean="0">
                <a:ln>
                  <a:noFill/>
                </a:ln>
                <a:solidFill>
                  <a:schemeClr val="tx1"/>
                </a:solidFill>
                <a:effectLst/>
                <a:uLnTx/>
                <a:uFillTx/>
                <a:latin typeface="+mn-lt"/>
                <a:ea typeface="+mn-ea"/>
                <a:cs typeface="+mn-cs"/>
              </a:rPr>
              <a:t>Transient</a:t>
            </a:r>
            <a:r>
              <a:rPr kumimoji="0" lang="en-US" sz="2900" b="0" i="0" u="none" strike="noStrike" kern="1200" cap="none" spc="0" normalizeH="0" dirty="0" smtClean="0">
                <a:ln>
                  <a:noFill/>
                </a:ln>
                <a:solidFill>
                  <a:schemeClr val="tx1"/>
                </a:solidFill>
                <a:effectLst/>
                <a:uLnTx/>
                <a:uFillTx/>
                <a:latin typeface="+mn-lt"/>
                <a:ea typeface="+mn-ea"/>
                <a:cs typeface="+mn-cs"/>
              </a:rPr>
              <a:t> workers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900" dirty="0" smtClean="0"/>
              <a:t>Temporary agricultural labourers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9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900" dirty="0" smtClean="0"/>
              <a:t>Irish, Scottish, English</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58eefe9d883c1c5ee8b4243204d4485b.jpg"/>
          <p:cNvPicPr>
            <a:picLocks noChangeAspect="1"/>
          </p:cNvPicPr>
          <p:nvPr/>
        </p:nvPicPr>
        <p:blipFill>
          <a:blip r:embed="rId2"/>
          <a:stretch>
            <a:fillRect/>
          </a:stretch>
        </p:blipFill>
        <p:spPr>
          <a:xfrm>
            <a:off x="4224880" y="3756300"/>
            <a:ext cx="4461920" cy="2767785"/>
          </a:xfrm>
          <a:prstGeom prst="rect">
            <a:avLst/>
          </a:prstGeom>
          <a:ln>
            <a:noFill/>
          </a:ln>
          <a:effectLst>
            <a:outerShdw blurRad="292100" dist="139700" dir="2700000" algn="tl" rotWithShape="0">
              <a:srgbClr val="333333">
                <a:alpha val="65000"/>
              </a:srgbClr>
            </a:outerShdw>
          </a:effectLst>
        </p:spPr>
      </p:pic>
      <p:pic>
        <p:nvPicPr>
          <p:cNvPr id="8" name="Picture 7" descr="siftingthepast_a-ships-boat_scott_.jpg"/>
          <p:cNvPicPr>
            <a:picLocks noChangeAspect="1"/>
          </p:cNvPicPr>
          <p:nvPr/>
        </p:nvPicPr>
        <p:blipFill>
          <a:blip r:embed="rId3"/>
          <a:stretch>
            <a:fillRect/>
          </a:stretch>
        </p:blipFill>
        <p:spPr>
          <a:xfrm>
            <a:off x="4327811" y="1417638"/>
            <a:ext cx="4443182" cy="208064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Anti-Irish Riots - 1736</a:t>
            </a:r>
            <a:endParaRPr lang="en-US" dirty="0"/>
          </a:p>
        </p:txBody>
      </p:sp>
      <p:pic>
        <p:nvPicPr>
          <p:cNvPr id="4" name="Content Placeholder 3" descr="beadle.jpg"/>
          <p:cNvPicPr>
            <a:picLocks noChangeAspect="1"/>
          </p:cNvPicPr>
          <p:nvPr/>
        </p:nvPicPr>
        <p:blipFill>
          <a:blip r:embed="rId2"/>
          <a:srcRect l="4412" t="3287" r="5019" b="7121"/>
          <a:stretch>
            <a:fillRect/>
          </a:stretch>
        </p:blipFill>
        <p:spPr bwMode="auto">
          <a:xfrm>
            <a:off x="2939839" y="1417638"/>
            <a:ext cx="3264323" cy="4552080"/>
          </a:xfrm>
          <a:prstGeom prst="rect">
            <a:avLst/>
          </a:prstGeom>
          <a:noFill/>
          <a:ln w="9525">
            <a:noFill/>
            <a:miter lim="800000"/>
            <a:headEnd/>
            <a:tailEnd/>
          </a:ln>
          <a:effectLst>
            <a:outerShdw blurRad="292100" dist="139700" dir="2700000" algn="tl" rotWithShape="0">
              <a:srgbClr val="333333">
                <a:alpha val="65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5" name="Content Placeholder 2"/>
          <p:cNvSpPr>
            <a:spLocks noGrp="1"/>
          </p:cNvSpPr>
          <p:nvPr>
            <p:ph idx="1"/>
          </p:nvPr>
        </p:nvSpPr>
        <p:spPr>
          <a:xfrm>
            <a:off x="457200" y="1600200"/>
            <a:ext cx="4866794" cy="4525963"/>
          </a:xfrm>
        </p:spPr>
        <p:txBody>
          <a:bodyPr/>
          <a:lstStyle/>
          <a:p>
            <a:r>
              <a:rPr lang="en-US" dirty="0" smtClean="0"/>
              <a:t>Early Modern Community</a:t>
            </a:r>
          </a:p>
          <a:p>
            <a:endParaRPr lang="en-US" dirty="0" smtClean="0"/>
          </a:p>
          <a:p>
            <a:r>
              <a:rPr lang="en-US" dirty="0" smtClean="0"/>
              <a:t>Immigrants</a:t>
            </a:r>
          </a:p>
          <a:p>
            <a:endParaRPr lang="en-US" dirty="0" smtClean="0"/>
          </a:p>
          <a:p>
            <a:r>
              <a:rPr lang="en-US" dirty="0" smtClean="0"/>
              <a:t>Internal Migrants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Week’s Prep</a:t>
            </a:r>
            <a:endParaRPr lang="en-US" dirty="0"/>
          </a:p>
        </p:txBody>
      </p:sp>
      <p:sp>
        <p:nvSpPr>
          <p:cNvPr id="3" name="Content Placeholder 2"/>
          <p:cNvSpPr>
            <a:spLocks noGrp="1"/>
          </p:cNvSpPr>
          <p:nvPr>
            <p:ph idx="1"/>
          </p:nvPr>
        </p:nvSpPr>
        <p:spPr/>
        <p:txBody>
          <a:bodyPr>
            <a:normAutofit fontScale="77500" lnSpcReduction="20000"/>
          </a:bodyPr>
          <a:lstStyle/>
          <a:p>
            <a:pPr lvl="0"/>
            <a:r>
              <a:rPr lang="en-GB" dirty="0" smtClean="0"/>
              <a:t>L. M. Cullen, ‘Catholics Under the Penal Laws’, </a:t>
            </a:r>
            <a:r>
              <a:rPr lang="en-GB" i="1" dirty="0" smtClean="0"/>
              <a:t>Eighteenth-Century Ireland</a:t>
            </a:r>
            <a:r>
              <a:rPr lang="en-GB" dirty="0" smtClean="0"/>
              <a:t>, 1 (1986), 23-36.</a:t>
            </a:r>
          </a:p>
          <a:p>
            <a:endParaRPr lang="en-GB" dirty="0" smtClean="0"/>
          </a:p>
          <a:p>
            <a:r>
              <a:rPr lang="en-GB" dirty="0" smtClean="0"/>
              <a:t>Instead of answering the usual list of questions, once you have read the article, I would like you to write a short (250-300 words) paragraph on the aspect of the article that interested or intrigued you most. You might focus on the historiographical contexts and implications, the details of the circumstances described in the article, or the author’s arguments. You might find some other aspect of the article interesting. You should bring your work to class and be prepared to share it with the group.</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600200"/>
            <a:ext cx="4866794" cy="4525963"/>
          </a:xfrm>
        </p:spPr>
        <p:txBody>
          <a:bodyPr/>
          <a:lstStyle/>
          <a:p>
            <a:r>
              <a:rPr lang="en-US" dirty="0" smtClean="0"/>
              <a:t>Early Modern Community</a:t>
            </a:r>
          </a:p>
          <a:p>
            <a:endParaRPr lang="en-US" dirty="0" smtClean="0"/>
          </a:p>
          <a:p>
            <a:r>
              <a:rPr lang="en-US" dirty="0" smtClean="0"/>
              <a:t>Immigrants</a:t>
            </a:r>
          </a:p>
          <a:p>
            <a:endParaRPr lang="en-US" dirty="0" smtClean="0"/>
          </a:p>
          <a:p>
            <a:r>
              <a:rPr lang="en-US" dirty="0" smtClean="0"/>
              <a:t>Internal Migrants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Caveat on the Ideal</a:t>
            </a:r>
            <a:endParaRPr lang="en-US" dirty="0"/>
          </a:p>
        </p:txBody>
      </p:sp>
      <p:pic>
        <p:nvPicPr>
          <p:cNvPr id="4" name="Content Placeholder 3" descr="tumblr_mwwm6nPSwV1rfwfq9o1_400.png"/>
          <p:cNvPicPr>
            <a:picLocks noGrp="1" noChangeAspect="1"/>
          </p:cNvPicPr>
          <p:nvPr>
            <p:ph idx="1"/>
          </p:nvPr>
        </p:nvPicPr>
        <p:blipFill>
          <a:blip r:embed="rId2"/>
          <a:srcRect l="-40915" r="-40915"/>
          <a:stretch>
            <a:fillRect/>
          </a:stretch>
        </p:blipFill>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Diversity of Communities</a:t>
            </a:r>
            <a:endParaRPr lang="en-US" dirty="0"/>
          </a:p>
        </p:txBody>
      </p:sp>
      <p:pic>
        <p:nvPicPr>
          <p:cNvPr id="4" name="Picture 3" descr="xjf277615.jpg"/>
          <p:cNvPicPr>
            <a:picLocks noChangeAspect="1"/>
          </p:cNvPicPr>
          <p:nvPr/>
        </p:nvPicPr>
        <p:blipFill>
          <a:blip r:embed="rId2"/>
          <a:stretch>
            <a:fillRect/>
          </a:stretch>
        </p:blipFill>
        <p:spPr>
          <a:xfrm>
            <a:off x="4634848" y="1417638"/>
            <a:ext cx="4051952" cy="2411474"/>
          </a:xfrm>
          <a:prstGeom prst="rect">
            <a:avLst/>
          </a:prstGeom>
          <a:ln>
            <a:noFill/>
          </a:ln>
          <a:effectLst>
            <a:outerShdw blurRad="292100" dist="139700" dir="2700000" algn="tl" rotWithShape="0">
              <a:srgbClr val="333333">
                <a:alpha val="65000"/>
              </a:srgbClr>
            </a:outerShdw>
          </a:effectLst>
        </p:spPr>
      </p:pic>
      <p:pic>
        <p:nvPicPr>
          <p:cNvPr id="5" name="Picture 4" descr="1397742343869_Image_galleryImage_A_view_of_London_Bridge_i.JPG"/>
          <p:cNvPicPr>
            <a:picLocks noChangeAspect="1"/>
          </p:cNvPicPr>
          <p:nvPr/>
        </p:nvPicPr>
        <p:blipFill>
          <a:blip r:embed="rId3"/>
          <a:stretch>
            <a:fillRect/>
          </a:stretch>
        </p:blipFill>
        <p:spPr>
          <a:xfrm>
            <a:off x="4634848" y="4097949"/>
            <a:ext cx="4051952" cy="2320023"/>
          </a:xfrm>
          <a:prstGeom prst="rect">
            <a:avLst/>
          </a:prstGeom>
          <a:ln>
            <a:noFill/>
          </a:ln>
          <a:effectLst>
            <a:outerShdw blurRad="292100" dist="139700" dir="2700000" algn="tl" rotWithShape="0">
              <a:srgbClr val="333333">
                <a:alpha val="65000"/>
              </a:srgbClr>
            </a:outerShdw>
          </a:effectLst>
        </p:spPr>
      </p:pic>
      <p:sp>
        <p:nvSpPr>
          <p:cNvPr id="6" name="Content Placeholder 2"/>
          <p:cNvSpPr>
            <a:spLocks noGrp="1"/>
          </p:cNvSpPr>
          <p:nvPr>
            <p:ph idx="1"/>
          </p:nvPr>
        </p:nvSpPr>
        <p:spPr>
          <a:xfrm>
            <a:off x="310671" y="1600200"/>
            <a:ext cx="4085287" cy="4525963"/>
          </a:xfrm>
        </p:spPr>
        <p:txBody>
          <a:bodyPr>
            <a:normAutofit/>
          </a:bodyPr>
          <a:lstStyle/>
          <a:p>
            <a:r>
              <a:rPr lang="en-US" dirty="0" smtClean="0"/>
              <a:t>Rural</a:t>
            </a:r>
          </a:p>
          <a:p>
            <a:r>
              <a:rPr lang="en-US" dirty="0" smtClean="0"/>
              <a:t>Small Villages</a:t>
            </a:r>
          </a:p>
          <a:p>
            <a:r>
              <a:rPr lang="en-US" dirty="0" smtClean="0"/>
              <a:t>Coastal Communities</a:t>
            </a:r>
          </a:p>
          <a:p>
            <a:r>
              <a:rPr lang="en-US" dirty="0" smtClean="0"/>
              <a:t>Industry-Focused</a:t>
            </a:r>
          </a:p>
          <a:p>
            <a:r>
              <a:rPr lang="en-US" dirty="0" smtClean="0"/>
              <a:t>Larger Towns</a:t>
            </a:r>
          </a:p>
          <a:p>
            <a:r>
              <a:rPr lang="en-US" dirty="0" smtClean="0"/>
              <a:t>Major Cities</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Parish</a:t>
            </a:r>
            <a:endParaRPr lang="en-US" dirty="0"/>
          </a:p>
        </p:txBody>
      </p:sp>
      <p:pic>
        <p:nvPicPr>
          <p:cNvPr id="4" name="Content Placeholder 3" descr="Medieval-parish.jpg"/>
          <p:cNvPicPr>
            <a:picLocks noGrp="1" noChangeAspect="1"/>
          </p:cNvPicPr>
          <p:nvPr>
            <p:ph idx="1"/>
          </p:nvPr>
        </p:nvPicPr>
        <p:blipFill>
          <a:blip r:embed="rId2"/>
          <a:srcRect l="-567" r="432"/>
          <a:stretch>
            <a:fillRect/>
          </a:stretch>
        </p:blipFill>
        <p:spPr>
          <a:xfrm>
            <a:off x="4438474" y="1600200"/>
            <a:ext cx="4248326" cy="3928347"/>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7015474" y="5756831"/>
            <a:ext cx="1671326" cy="369332"/>
          </a:xfrm>
          <a:prstGeom prst="rect">
            <a:avLst/>
          </a:prstGeom>
          <a:noFill/>
        </p:spPr>
        <p:txBody>
          <a:bodyPr wrap="none" rtlCol="0">
            <a:spAutoFit/>
          </a:bodyPr>
          <a:lstStyle/>
          <a:p>
            <a:r>
              <a:rPr lang="en-US" dirty="0" smtClean="0"/>
              <a:t>Medieval Parish</a:t>
            </a:r>
            <a:endParaRPr lang="en-US" dirty="0"/>
          </a:p>
        </p:txBody>
      </p:sp>
      <p:sp>
        <p:nvSpPr>
          <p:cNvPr id="6" name="Content Placeholder 2"/>
          <p:cNvSpPr txBox="1">
            <a:spLocks/>
          </p:cNvSpPr>
          <p:nvPr/>
        </p:nvSpPr>
        <p:spPr>
          <a:xfrm>
            <a:off x="310672" y="1600200"/>
            <a:ext cx="3775942" cy="45259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Religious Centre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noProof="0" dirty="0" smtClean="0"/>
              <a:t>Continuity and Cohesion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dirty="0" smtClean="0">
                <a:ln>
                  <a:noFill/>
                </a:ln>
                <a:solidFill>
                  <a:schemeClr val="tx1"/>
                </a:solidFill>
                <a:effectLst/>
                <a:uLnTx/>
                <a:uFillTx/>
                <a:latin typeface="+mn-lt"/>
                <a:ea typeface="+mn-ea"/>
                <a:cs typeface="+mn-cs"/>
              </a:rPr>
              <a:t>Local</a:t>
            </a:r>
            <a:r>
              <a:rPr kumimoji="0" lang="en-US" sz="3200" b="0" i="0" u="none" strike="noStrike" kern="1200" cap="none" spc="0" normalizeH="0" dirty="0" smtClean="0">
                <a:ln>
                  <a:noFill/>
                </a:ln>
                <a:solidFill>
                  <a:schemeClr val="tx1"/>
                </a:solidFill>
                <a:effectLst/>
                <a:uLnTx/>
                <a:uFillTx/>
                <a:latin typeface="+mn-lt"/>
                <a:ea typeface="+mn-ea"/>
                <a:cs typeface="+mn-cs"/>
              </a:rPr>
              <a:t> Administrative Unit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baseline="0" noProof="0" dirty="0" smtClean="0"/>
              <a:t>A Patchwork of Parishes – a place for everyone</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Group’ vs. ‘Out Group’</a:t>
            </a:r>
            <a:endParaRPr lang="en-US" dirty="0"/>
          </a:p>
        </p:txBody>
      </p:sp>
      <p:pic>
        <p:nvPicPr>
          <p:cNvPr id="4" name="Content Placeholder 3" descr="B_auGF6UwAA25p7.jpg"/>
          <p:cNvPicPr>
            <a:picLocks noGrp="1" noChangeAspect="1"/>
          </p:cNvPicPr>
          <p:nvPr>
            <p:ph idx="1"/>
          </p:nvPr>
        </p:nvPicPr>
        <p:blipFill>
          <a:blip r:embed="rId2"/>
          <a:srcRect l="-7428" r="-7428"/>
          <a:stretch>
            <a:fillRect/>
          </a:stretch>
        </p:blipFill>
        <p:spPr>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Disrupting the Community</a:t>
            </a:r>
            <a:endParaRPr lang="en-US" dirty="0"/>
          </a:p>
        </p:txBody>
      </p:sp>
      <p:sp>
        <p:nvSpPr>
          <p:cNvPr id="8" name="TextBox 7"/>
          <p:cNvSpPr txBox="1"/>
          <p:nvPr/>
        </p:nvSpPr>
        <p:spPr>
          <a:xfrm>
            <a:off x="5647198" y="6074925"/>
            <a:ext cx="3039602" cy="369332"/>
          </a:xfrm>
          <a:prstGeom prst="rect">
            <a:avLst/>
          </a:prstGeom>
          <a:noFill/>
        </p:spPr>
        <p:txBody>
          <a:bodyPr wrap="none" rtlCol="0">
            <a:spAutoFit/>
          </a:bodyPr>
          <a:lstStyle/>
          <a:p>
            <a:r>
              <a:rPr lang="en-US" dirty="0" smtClean="0"/>
              <a:t>Cardinal Wolsey – 16</a:t>
            </a:r>
            <a:r>
              <a:rPr lang="en-US" baseline="30000" dirty="0" smtClean="0"/>
              <a:t>th</a:t>
            </a:r>
            <a:r>
              <a:rPr lang="en-US" dirty="0" smtClean="0"/>
              <a:t> century</a:t>
            </a:r>
            <a:endParaRPr lang="en-US" dirty="0"/>
          </a:p>
        </p:txBody>
      </p:sp>
      <p:pic>
        <p:nvPicPr>
          <p:cNvPr id="11" name="Content Placeholder 10" descr="wolsey.jpg"/>
          <p:cNvPicPr>
            <a:picLocks noGrp="1" noChangeAspect="1"/>
          </p:cNvPicPr>
          <p:nvPr>
            <p:ph idx="1"/>
          </p:nvPr>
        </p:nvPicPr>
        <p:blipFill>
          <a:blip r:embed="rId2"/>
          <a:srcRect t="-7279" b="-7279"/>
          <a:stretch>
            <a:fillRect/>
          </a:stretch>
        </p:blipFill>
        <p:spPr>
          <a:xfrm>
            <a:off x="5281613" y="1600200"/>
            <a:ext cx="3405187" cy="4525963"/>
          </a:xfrm>
          <a:prstGeom prst="rect">
            <a:avLst/>
          </a:prstGeom>
          <a:ln>
            <a:noFill/>
          </a:ln>
          <a:effectLst>
            <a:outerShdw blurRad="292100" dist="139700" dir="2700000" algn="tl" rotWithShape="0">
              <a:srgbClr val="333333">
                <a:alpha val="65000"/>
              </a:srgbClr>
            </a:outerShdw>
          </a:effectLst>
        </p:spPr>
      </p:pic>
      <p:sp>
        <p:nvSpPr>
          <p:cNvPr id="12" name="Content Placeholder 2"/>
          <p:cNvSpPr txBox="1">
            <a:spLocks/>
          </p:cNvSpPr>
          <p:nvPr/>
        </p:nvSpPr>
        <p:spPr>
          <a:xfrm>
            <a:off x="310672" y="1600200"/>
            <a:ext cx="3775942" cy="45259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Reformation ends religious ‘uniformity’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smtClean="0"/>
              <a:t>Outsiders within the neighbourhood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dirty="0" smtClean="0">
                <a:ln>
                  <a:noFill/>
                </a:ln>
                <a:solidFill>
                  <a:schemeClr val="tx1"/>
                </a:solidFill>
                <a:effectLst/>
                <a:uLnTx/>
                <a:uFillTx/>
                <a:latin typeface="+mn-lt"/>
                <a:ea typeface="+mn-ea"/>
                <a:cs typeface="+mn-cs"/>
              </a:rPr>
              <a:t>Local schism</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Regal Immigrants</a:t>
            </a:r>
            <a:endParaRPr lang="en-US" dirty="0"/>
          </a:p>
        </p:txBody>
      </p:sp>
      <p:pic>
        <p:nvPicPr>
          <p:cNvPr id="4" name="Picture 3" descr="King_William_III_of_England,_(1650-1702)_(lighter).jpg"/>
          <p:cNvPicPr>
            <a:picLocks noChangeAspect="1"/>
          </p:cNvPicPr>
          <p:nvPr/>
        </p:nvPicPr>
        <p:blipFill>
          <a:blip r:embed="rId2"/>
          <a:stretch>
            <a:fillRect/>
          </a:stretch>
        </p:blipFill>
        <p:spPr>
          <a:xfrm>
            <a:off x="983713" y="1816211"/>
            <a:ext cx="3089752" cy="3925582"/>
          </a:xfrm>
          <a:prstGeom prst="rect">
            <a:avLst/>
          </a:prstGeom>
          <a:ln>
            <a:noFill/>
          </a:ln>
          <a:effectLst>
            <a:outerShdw blurRad="292100" dist="139700" dir="2700000" algn="tl" rotWithShape="0">
              <a:srgbClr val="333333">
                <a:alpha val="65000"/>
              </a:srgbClr>
            </a:outerShdw>
          </a:effectLst>
        </p:spPr>
      </p:pic>
      <p:pic>
        <p:nvPicPr>
          <p:cNvPr id="5" name="Picture 4" descr="800px-King_George_I_by_Sir_Godfrey_Kneller,_Bt_(3).jpg"/>
          <p:cNvPicPr>
            <a:picLocks noChangeAspect="1"/>
          </p:cNvPicPr>
          <p:nvPr/>
        </p:nvPicPr>
        <p:blipFill>
          <a:blip r:embed="rId3"/>
          <a:stretch>
            <a:fillRect/>
          </a:stretch>
        </p:blipFill>
        <p:spPr>
          <a:xfrm>
            <a:off x="5297170" y="1816212"/>
            <a:ext cx="2766082" cy="3925582"/>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618797" y="5887239"/>
            <a:ext cx="2454668" cy="369332"/>
          </a:xfrm>
          <a:prstGeom prst="rect">
            <a:avLst/>
          </a:prstGeom>
          <a:noFill/>
        </p:spPr>
        <p:txBody>
          <a:bodyPr wrap="none" rtlCol="0">
            <a:spAutoFit/>
          </a:bodyPr>
          <a:lstStyle/>
          <a:p>
            <a:r>
              <a:rPr lang="en-US" dirty="0" smtClean="0"/>
              <a:t>King William III, </a:t>
            </a:r>
            <a:r>
              <a:rPr lang="en-US" dirty="0" err="1" smtClean="0"/>
              <a:t>c</a:t>
            </a:r>
            <a:r>
              <a:rPr lang="en-US" dirty="0" smtClean="0"/>
              <a:t>. 1680s </a:t>
            </a:r>
            <a:endParaRPr lang="en-US" dirty="0"/>
          </a:p>
        </p:txBody>
      </p:sp>
      <p:sp>
        <p:nvSpPr>
          <p:cNvPr id="7" name="TextBox 6"/>
          <p:cNvSpPr txBox="1"/>
          <p:nvPr/>
        </p:nvSpPr>
        <p:spPr>
          <a:xfrm>
            <a:off x="5846291" y="5887239"/>
            <a:ext cx="2216961" cy="369332"/>
          </a:xfrm>
          <a:prstGeom prst="rect">
            <a:avLst/>
          </a:prstGeom>
          <a:noFill/>
        </p:spPr>
        <p:txBody>
          <a:bodyPr wrap="none" rtlCol="0">
            <a:spAutoFit/>
          </a:bodyPr>
          <a:lstStyle/>
          <a:p>
            <a:r>
              <a:rPr lang="en-US" dirty="0" smtClean="0"/>
              <a:t>King George I, </a:t>
            </a:r>
            <a:r>
              <a:rPr lang="en-US" dirty="0" err="1" smtClean="0"/>
              <a:t>c</a:t>
            </a:r>
            <a:r>
              <a:rPr lang="en-US" dirty="0" smtClean="0"/>
              <a:t>. 1714</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5375</TotalTime>
  <Words>366</Words>
  <Application>Microsoft Macintosh PowerPoint</Application>
  <PresentationFormat>On-screen Show (4:3)</PresentationFormat>
  <Paragraphs>77</Paragraphs>
  <Slides>18</Slides>
  <Notes>0</Notes>
  <HiddenSlides>0</HiddenSlides>
  <MMClips>0</MMClips>
  <ScaleCrop>false</ScaleCrop>
  <HeadingPairs>
    <vt:vector size="4" baseType="variant">
      <vt:variant>
        <vt:lpstr>Design Template</vt:lpstr>
      </vt:variant>
      <vt:variant>
        <vt:i4>1</vt:i4>
      </vt:variant>
      <vt:variant>
        <vt:lpstr>Slide Titles</vt:lpstr>
      </vt:variant>
      <vt:variant>
        <vt:i4>18</vt:i4>
      </vt:variant>
    </vt:vector>
  </HeadingPairs>
  <TitlesOfParts>
    <vt:vector size="19" baseType="lpstr">
      <vt:lpstr>Office Theme</vt:lpstr>
      <vt:lpstr>Strangers and Community Harmony</vt:lpstr>
      <vt:lpstr>Next Week’s Prep</vt:lpstr>
      <vt:lpstr>Outline</vt:lpstr>
      <vt:lpstr>Caveat on the Ideal</vt:lpstr>
      <vt:lpstr>Diversity of Communities</vt:lpstr>
      <vt:lpstr>The Parish</vt:lpstr>
      <vt:lpstr>‘In Group’ vs. ‘Out Group’</vt:lpstr>
      <vt:lpstr>Disrupting the Community</vt:lpstr>
      <vt:lpstr>Regal Immigrants</vt:lpstr>
      <vt:lpstr>William III</vt:lpstr>
      <vt:lpstr>German Immigrants</vt:lpstr>
      <vt:lpstr>Responses to Immigrant Crime</vt:lpstr>
      <vt:lpstr>Discretionary Justice</vt:lpstr>
      <vt:lpstr>English Strangers</vt:lpstr>
      <vt:lpstr>Permanent Migrants</vt:lpstr>
      <vt:lpstr>Temporary Migrants</vt:lpstr>
      <vt:lpstr>Anti-Irish Riots - 1736</vt:lpstr>
      <vt:lpstr>Conclusion</vt:lpstr>
    </vt:vector>
  </TitlesOfParts>
  <Company>University of Hertfordshire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Migration and the Boundaries of Community</dc:title>
  <dc:creator>Adam Crymble</dc:creator>
  <cp:lastModifiedBy>Adam Crymble</cp:lastModifiedBy>
  <cp:revision>46</cp:revision>
  <dcterms:created xsi:type="dcterms:W3CDTF">2015-10-17T15:15:25Z</dcterms:created>
  <dcterms:modified xsi:type="dcterms:W3CDTF">2015-10-17T15:27:19Z</dcterms:modified>
</cp:coreProperties>
</file>