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1" r:id="rId3"/>
    <p:sldId id="257" r:id="rId4"/>
    <p:sldId id="285" r:id="rId5"/>
    <p:sldId id="286" r:id="rId6"/>
    <p:sldId id="288" r:id="rId7"/>
    <p:sldId id="289" r:id="rId8"/>
    <p:sldId id="290" r:id="rId9"/>
    <p:sldId id="259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7" r:id="rId22"/>
    <p:sldId id="283" r:id="rId23"/>
    <p:sldId id="272" r:id="rId24"/>
    <p:sldId id="273" r:id="rId25"/>
    <p:sldId id="274" r:id="rId26"/>
    <p:sldId id="284" r:id="rId27"/>
    <p:sldId id="282" r:id="rId28"/>
    <p:sldId id="292" r:id="rId29"/>
    <p:sldId id="293" r:id="rId30"/>
    <p:sldId id="294" r:id="rId31"/>
    <p:sldId id="295" r:id="rId32"/>
    <p:sldId id="296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0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82E98-2034-D44E-A495-447BF7D850EF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FC1C-6385-BA4A-92EC-CA0D8A0182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4B920-2F28-41BC-BDFC-DEE2B4CA598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749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4B920-2F28-41BC-BDFC-DEE2B4CA598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312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4B920-2F28-41BC-BDFC-DEE2B4CA598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3127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4B920-2F28-41BC-BDFC-DEE2B4CA598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312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4B920-2F28-41BC-BDFC-DEE2B4CA598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31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A1B6-6FB7-144A-BAAA-E22B568171AE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56B0F-8D94-794F-BA83-7DE863E645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ordpress.com/" TargetMode="External"/><Relationship Id="rId3" Type="http://schemas.openxmlformats.org/officeDocument/2006/relationships/hyperlink" Target="http://learn.wordpress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istorianJen" TargetMode="External"/><Relationship Id="rId4" Type="http://schemas.openxmlformats.org/officeDocument/2006/relationships/hyperlink" Target="https://twitter.com/CA_Meehan" TargetMode="External"/><Relationship Id="rId5" Type="http://schemas.openxmlformats.org/officeDocument/2006/relationships/hyperlink" Target="https://twitter.com/TimHitchcock" TargetMode="External"/><Relationship Id="rId6" Type="http://schemas.openxmlformats.org/officeDocument/2006/relationships/hyperlink" Target="https://twitter.com/mia_out" TargetMode="External"/><Relationship Id="rId7" Type="http://schemas.openxmlformats.org/officeDocument/2006/relationships/hyperlink" Target="https://twitter.com/j_w_baker" TargetMode="External"/><Relationship Id="rId8" Type="http://schemas.openxmlformats.org/officeDocument/2006/relationships/hyperlink" Target="https://twitter.com/amanda_vicke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adam_crymbl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Conversations in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to Digital History</a:t>
            </a:r>
          </a:p>
          <a:p>
            <a:r>
              <a:rPr lang="en-US" dirty="0" smtClean="0"/>
              <a:t>Adam Crymble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18000" dirty="0" smtClean="0"/>
              <a:t>“DH”</a:t>
            </a:r>
            <a:endParaRPr lang="en-GB" sz="18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95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Digital Humanities?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fontAlgn="base">
              <a:buNone/>
            </a:pPr>
            <a:endParaRPr lang="en-GB" dirty="0" smtClean="0"/>
          </a:p>
          <a:p>
            <a:pPr marL="0" indent="0" algn="ctr" fontAlgn="base">
              <a:buNone/>
            </a:pPr>
            <a:r>
              <a:rPr lang="en-GB" dirty="0" smtClean="0"/>
              <a:t>Digital </a:t>
            </a:r>
            <a:r>
              <a:rPr lang="en-GB" dirty="0"/>
              <a:t>Humanities is when humanities and computer technologies </a:t>
            </a:r>
            <a:r>
              <a:rPr lang="en-GB" dirty="0">
                <a:solidFill>
                  <a:srgbClr val="FF0000"/>
                </a:solidFill>
              </a:rPr>
              <a:t>join </a:t>
            </a:r>
            <a:r>
              <a:rPr lang="en-GB" dirty="0"/>
              <a:t>to give us more information by looking at things through different lenses</a:t>
            </a:r>
            <a:r>
              <a:rPr lang="en-GB" dirty="0" smtClean="0"/>
              <a:t>.</a:t>
            </a:r>
          </a:p>
          <a:p>
            <a:pPr marL="0" indent="0" algn="r" fontAlgn="base">
              <a:buNone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Nina </a:t>
            </a:r>
            <a:r>
              <a:rPr lang="en-GB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Muggli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</a:p>
          <a:p>
            <a:pPr marL="0" indent="0" algn="r" fontAlgn="base">
              <a:buNone/>
            </a:pPr>
            <a:r>
              <a:rPr lang="en-GB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 of British Columbia</a:t>
            </a:r>
            <a:endParaRPr lang="en-GB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base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96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Digital Humanities?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en-GB" dirty="0" smtClean="0"/>
          </a:p>
          <a:p>
            <a:pPr marL="0" indent="0" algn="ctr" fontAlgn="base">
              <a:buNone/>
            </a:pPr>
            <a:r>
              <a:rPr lang="en-GB" dirty="0" smtClean="0"/>
              <a:t>DH </a:t>
            </a:r>
            <a:r>
              <a:rPr lang="en-GB" dirty="0"/>
              <a:t>involves the use of computers either to conduct humanities </a:t>
            </a:r>
            <a:r>
              <a:rPr lang="en-GB" dirty="0">
                <a:solidFill>
                  <a:srgbClr val="FF0000"/>
                </a:solidFill>
              </a:rPr>
              <a:t>research </a:t>
            </a:r>
            <a:r>
              <a:rPr lang="en-GB" dirty="0"/>
              <a:t>or to </a:t>
            </a:r>
            <a:r>
              <a:rPr lang="en-GB" dirty="0">
                <a:solidFill>
                  <a:srgbClr val="FF0000"/>
                </a:solidFill>
              </a:rPr>
              <a:t>communicate </a:t>
            </a:r>
            <a:r>
              <a:rPr lang="en-GB" dirty="0"/>
              <a:t>its results.</a:t>
            </a:r>
          </a:p>
          <a:p>
            <a:pPr marL="0" indent="0" algn="r">
              <a:buNone/>
            </a:pPr>
            <a:endParaRPr lang="en-GB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Caleb McDaniel,</a:t>
            </a:r>
          </a:p>
          <a:p>
            <a:pPr marL="0" indent="0" algn="r">
              <a:buNone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Rice University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44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Digital Humanities?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endParaRPr lang="en-GB" dirty="0" smtClean="0"/>
          </a:p>
          <a:p>
            <a:pPr marL="0" indent="0" algn="ctr" fontAlgn="base">
              <a:buNone/>
            </a:pPr>
            <a:r>
              <a:rPr lang="en-GB" dirty="0" smtClean="0"/>
              <a:t>DH </a:t>
            </a:r>
            <a:r>
              <a:rPr lang="en-GB" dirty="0"/>
              <a:t>is the application of digital tools to traditional Humanities research and scholarship methodologies with an aim towards producing digital content, often in a </a:t>
            </a:r>
            <a:r>
              <a:rPr lang="en-GB" dirty="0">
                <a:solidFill>
                  <a:srgbClr val="FF0000"/>
                </a:solidFill>
              </a:rPr>
              <a:t>collaborative </a:t>
            </a:r>
            <a:r>
              <a:rPr lang="en-GB" dirty="0"/>
              <a:t>environment</a:t>
            </a:r>
            <a:r>
              <a:rPr lang="en-GB" dirty="0" smtClean="0"/>
              <a:t>.</a:t>
            </a:r>
          </a:p>
          <a:p>
            <a:pPr marL="0" indent="0" algn="ctr" fontAlgn="base">
              <a:buNone/>
            </a:pPr>
            <a:endParaRPr lang="en-GB" dirty="0" smtClean="0"/>
          </a:p>
          <a:p>
            <a:pPr marL="0" indent="0" algn="r" fontAlgn="base">
              <a:buNone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Matthew Christy</a:t>
            </a:r>
          </a:p>
          <a:p>
            <a:pPr marL="0" indent="0" algn="r" fontAlgn="base">
              <a:buNone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Texas A&amp;M University</a:t>
            </a:r>
            <a:endParaRPr lang="en-GB" i="1" dirty="0"/>
          </a:p>
          <a:p>
            <a:pPr marL="0" indent="0" fontAlgn="base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79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Humanities - ‘The Big Tent’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6200001"/>
            <a:ext cx="1932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‘Circus Tent’ by Tiffany Terry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 descr="C:\Users\ac14acs\Desktop\Digital History Workshop\Week 1\images\circus tent by Tiffany Te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4123"/>
            <a:ext cx="6264696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12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Big Tent’ – Cocktail Party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139788"/>
            <a:ext cx="134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Archaeology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6165304"/>
            <a:ext cx="14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Anthropology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385175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Classics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347864" y="4568338"/>
            <a:ext cx="1855862" cy="18191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History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1484784"/>
            <a:ext cx="2363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Historians</a:t>
            </a:r>
          </a:p>
          <a:p>
            <a:endParaRPr lang="en-GB" sz="2800" dirty="0" smtClean="0"/>
          </a:p>
          <a:p>
            <a:r>
              <a:rPr lang="en-GB" sz="2800" dirty="0" smtClean="0"/>
              <a:t>Non-Historians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6003889" y="1628800"/>
            <a:ext cx="368311" cy="236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003889" y="2492896"/>
            <a:ext cx="368311" cy="236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351295" y="4307962"/>
            <a:ext cx="500625" cy="48919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015322" y="4441852"/>
            <a:ext cx="708806" cy="6926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148064" y="5589240"/>
            <a:ext cx="608570" cy="5946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54207" y="4090820"/>
            <a:ext cx="501769" cy="4903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987824" y="6021288"/>
            <a:ext cx="360040" cy="3518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95536" y="6086629"/>
            <a:ext cx="448970" cy="4387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3279" y="3575001"/>
            <a:ext cx="3056842" cy="29870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Literature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72122" y="2348880"/>
            <a:ext cx="1855862" cy="18191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Linguistics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73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Digital Humanities 2013 Conference</a:t>
            </a:r>
            <a:endParaRPr lang="en-GB" dirty="0"/>
          </a:p>
        </p:txBody>
      </p:sp>
      <p:pic>
        <p:nvPicPr>
          <p:cNvPr id="1026" name="Picture 2" descr="C:\Users\ac14acs\Desktop\Digital History Workshop\Week 1\images\DH2013KeywordAcceptanceBySubmissions-history scottb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83421" y="1340768"/>
            <a:ext cx="5996796" cy="18460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14acs\Desktop\Digital History Workshop\Week 1\images\DH2013KeywordAcceptanceBySubmissions-cropped scottb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82704"/>
            <a:ext cx="3312368" cy="37387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83421" y="3204968"/>
            <a:ext cx="1560387" cy="3616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83421" y="1316504"/>
            <a:ext cx="1416371" cy="1870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2699792" y="1356081"/>
            <a:ext cx="3456384" cy="183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41124" y="6525344"/>
            <a:ext cx="1969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 by Scott </a:t>
            </a:r>
            <a:r>
              <a:rPr lang="en-GB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Weingart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15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Big Tent’ – Cocktail Party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139788"/>
            <a:ext cx="134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Archaeology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6165304"/>
            <a:ext cx="14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Anthropology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385175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Classics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347864" y="4568338"/>
            <a:ext cx="1855862" cy="1819130"/>
            <a:chOff x="3580234" y="4568338"/>
            <a:chExt cx="1855862" cy="1819130"/>
          </a:xfrm>
        </p:grpSpPr>
        <p:sp>
          <p:nvSpPr>
            <p:cNvPr id="7" name="Oval 6"/>
            <p:cNvSpPr/>
            <p:nvPr/>
          </p:nvSpPr>
          <p:spPr>
            <a:xfrm>
              <a:off x="3580234" y="4568338"/>
              <a:ext cx="1855862" cy="181913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/>
                <a:t>History</a:t>
              </a:r>
              <a:endParaRPr lang="en-GB" sz="28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292770" y="6035652"/>
              <a:ext cx="215395" cy="21358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054235" y="4782651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788938" y="4963249"/>
              <a:ext cx="309668" cy="3025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787504" y="5710666"/>
              <a:ext cx="371140" cy="3626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3711728" y="5473699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4511964" y="4759143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488769" y="5815681"/>
              <a:ext cx="156200" cy="1526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970144" y="5727727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282125" y="5106486"/>
              <a:ext cx="156200" cy="1526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8224" y="1484784"/>
            <a:ext cx="2363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Historians</a:t>
            </a:r>
          </a:p>
          <a:p>
            <a:endParaRPr lang="en-GB" sz="2800" dirty="0" smtClean="0"/>
          </a:p>
          <a:p>
            <a:r>
              <a:rPr lang="en-GB" sz="2800" dirty="0" smtClean="0"/>
              <a:t>Non-Historians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6003889" y="1628800"/>
            <a:ext cx="368311" cy="236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003889" y="2492896"/>
            <a:ext cx="368311" cy="236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47"/>
          <p:cNvGrpSpPr/>
          <p:nvPr/>
        </p:nvGrpSpPr>
        <p:grpSpPr>
          <a:xfrm>
            <a:off x="3351295" y="4307962"/>
            <a:ext cx="500625" cy="489190"/>
            <a:chOff x="3465720" y="3922319"/>
            <a:chExt cx="500625" cy="489190"/>
          </a:xfrm>
        </p:grpSpPr>
        <p:sp>
          <p:nvSpPr>
            <p:cNvPr id="10" name="Oval 9"/>
            <p:cNvSpPr/>
            <p:nvPr/>
          </p:nvSpPr>
          <p:spPr>
            <a:xfrm>
              <a:off x="3465720" y="3922319"/>
              <a:ext cx="500625" cy="48919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484495" y="4005463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48"/>
          <p:cNvGrpSpPr/>
          <p:nvPr/>
        </p:nvGrpSpPr>
        <p:grpSpPr>
          <a:xfrm>
            <a:off x="5015322" y="4441852"/>
            <a:ext cx="708806" cy="692615"/>
            <a:chOff x="5430829" y="4441852"/>
            <a:chExt cx="708806" cy="692615"/>
          </a:xfrm>
        </p:grpSpPr>
        <p:sp>
          <p:nvSpPr>
            <p:cNvPr id="8" name="Oval 7"/>
            <p:cNvSpPr/>
            <p:nvPr/>
          </p:nvSpPr>
          <p:spPr>
            <a:xfrm>
              <a:off x="5430829" y="4441852"/>
              <a:ext cx="708806" cy="6926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5797381" y="4907057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5148064" y="5589240"/>
            <a:ext cx="608570" cy="594669"/>
            <a:chOff x="5474321" y="5775994"/>
            <a:chExt cx="608570" cy="594669"/>
          </a:xfrm>
        </p:grpSpPr>
        <p:sp>
          <p:nvSpPr>
            <p:cNvPr id="9" name="Oval 8"/>
            <p:cNvSpPr/>
            <p:nvPr/>
          </p:nvSpPr>
          <p:spPr>
            <a:xfrm>
              <a:off x="5474321" y="5775994"/>
              <a:ext cx="608570" cy="5946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474321" y="6035652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54207" y="4090820"/>
            <a:ext cx="501769" cy="490308"/>
            <a:chOff x="4377179" y="3818185"/>
            <a:chExt cx="501769" cy="490308"/>
          </a:xfrm>
        </p:grpSpPr>
        <p:sp>
          <p:nvSpPr>
            <p:cNvPr id="11" name="Oval 10"/>
            <p:cNvSpPr/>
            <p:nvPr/>
          </p:nvSpPr>
          <p:spPr>
            <a:xfrm>
              <a:off x="4377179" y="3818185"/>
              <a:ext cx="501769" cy="490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505169" y="4056855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51"/>
          <p:cNvGrpSpPr/>
          <p:nvPr/>
        </p:nvGrpSpPr>
        <p:grpSpPr>
          <a:xfrm>
            <a:off x="2987824" y="6021288"/>
            <a:ext cx="360040" cy="351816"/>
            <a:chOff x="3110388" y="6035652"/>
            <a:chExt cx="360040" cy="351816"/>
          </a:xfrm>
        </p:grpSpPr>
        <p:sp>
          <p:nvSpPr>
            <p:cNvPr id="13" name="Oval 12"/>
            <p:cNvSpPr/>
            <p:nvPr/>
          </p:nvSpPr>
          <p:spPr>
            <a:xfrm>
              <a:off x="3110388" y="6035652"/>
              <a:ext cx="360040" cy="3518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275856" y="6237312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52"/>
          <p:cNvGrpSpPr/>
          <p:nvPr/>
        </p:nvGrpSpPr>
        <p:grpSpPr>
          <a:xfrm>
            <a:off x="395536" y="6086629"/>
            <a:ext cx="448970" cy="438715"/>
            <a:chOff x="234598" y="6123301"/>
            <a:chExt cx="448970" cy="438715"/>
          </a:xfrm>
        </p:grpSpPr>
        <p:sp>
          <p:nvSpPr>
            <p:cNvPr id="12" name="Oval 11"/>
            <p:cNvSpPr/>
            <p:nvPr/>
          </p:nvSpPr>
          <p:spPr>
            <a:xfrm>
              <a:off x="234598" y="6123301"/>
              <a:ext cx="448970" cy="4387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67544" y="6208378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27"/>
          <p:cNvGrpSpPr/>
          <p:nvPr/>
        </p:nvGrpSpPr>
        <p:grpSpPr>
          <a:xfrm>
            <a:off x="343279" y="3575001"/>
            <a:ext cx="3056842" cy="2987015"/>
            <a:chOff x="343279" y="3575001"/>
            <a:chExt cx="3056842" cy="2987015"/>
          </a:xfrm>
        </p:grpSpPr>
        <p:sp>
          <p:nvSpPr>
            <p:cNvPr id="5" name="Oval 4"/>
            <p:cNvSpPr/>
            <p:nvPr/>
          </p:nvSpPr>
          <p:spPr>
            <a:xfrm>
              <a:off x="343279" y="3575001"/>
              <a:ext cx="3056842" cy="29870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</a:rPr>
                <a:t>Literature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475655" y="4166914"/>
              <a:ext cx="410807" cy="4014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165987" y="5739898"/>
              <a:ext cx="309668" cy="3025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466844" y="5710666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771800" y="4209255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915816" y="4840226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2267744" y="4552194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971600" y="4624202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45"/>
          <p:cNvGrpSpPr/>
          <p:nvPr/>
        </p:nvGrpSpPr>
        <p:grpSpPr>
          <a:xfrm>
            <a:off x="2572122" y="2348880"/>
            <a:ext cx="1855862" cy="1819130"/>
            <a:chOff x="2446239" y="1844824"/>
            <a:chExt cx="1855862" cy="1819130"/>
          </a:xfrm>
        </p:grpSpPr>
        <p:sp>
          <p:nvSpPr>
            <p:cNvPr id="15" name="Oval 14"/>
            <p:cNvSpPr/>
            <p:nvPr/>
          </p:nvSpPr>
          <p:spPr>
            <a:xfrm>
              <a:off x="2446239" y="1844824"/>
              <a:ext cx="1855862" cy="18191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Linguistics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219336" y="3068960"/>
              <a:ext cx="309668" cy="3025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2699792" y="2420888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2843808" y="3140968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6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Big Tent’ – Cocktail Party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1484784"/>
            <a:ext cx="2363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Historians</a:t>
            </a:r>
          </a:p>
          <a:p>
            <a:endParaRPr lang="en-GB" sz="2800" dirty="0" smtClean="0"/>
          </a:p>
          <a:p>
            <a:r>
              <a:rPr lang="en-GB" sz="2800" dirty="0" smtClean="0"/>
              <a:t>Non-Historians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6003889" y="1628800"/>
            <a:ext cx="368311" cy="236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003889" y="2492896"/>
            <a:ext cx="368311" cy="236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58"/>
          <p:cNvGrpSpPr/>
          <p:nvPr/>
        </p:nvGrpSpPr>
        <p:grpSpPr>
          <a:xfrm>
            <a:off x="2411760" y="5341233"/>
            <a:ext cx="1064408" cy="1040095"/>
            <a:chOff x="1331640" y="4515896"/>
            <a:chExt cx="1064408" cy="1040095"/>
          </a:xfrm>
        </p:grpSpPr>
        <p:sp>
          <p:nvSpPr>
            <p:cNvPr id="12" name="Oval 11"/>
            <p:cNvSpPr/>
            <p:nvPr/>
          </p:nvSpPr>
          <p:spPr>
            <a:xfrm>
              <a:off x="1331640" y="4515896"/>
              <a:ext cx="1064408" cy="10400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Sound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547664" y="4672169"/>
              <a:ext cx="203527" cy="21222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207077" y="1212979"/>
            <a:ext cx="4176464" cy="4200262"/>
            <a:chOff x="343279" y="3575001"/>
            <a:chExt cx="3056842" cy="2987015"/>
          </a:xfrm>
        </p:grpSpPr>
        <p:sp>
          <p:nvSpPr>
            <p:cNvPr id="5" name="Oval 4"/>
            <p:cNvSpPr/>
            <p:nvPr/>
          </p:nvSpPr>
          <p:spPr>
            <a:xfrm>
              <a:off x="343279" y="3575001"/>
              <a:ext cx="3056842" cy="29870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200" dirty="0" smtClean="0">
                  <a:solidFill>
                    <a:schemeClr val="tx1"/>
                  </a:solidFill>
                </a:rPr>
                <a:t>Text</a:t>
              </a:r>
              <a:endParaRPr lang="en-GB" sz="48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475655" y="4166914"/>
              <a:ext cx="410807" cy="4014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2511887" y="4429804"/>
              <a:ext cx="309668" cy="3025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1640708" y="5860559"/>
              <a:ext cx="448972" cy="4681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771800" y="4209255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915816" y="4840226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849105" y="5301052"/>
              <a:ext cx="683491" cy="7127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971600" y="4624202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59"/>
          <p:cNvGrpSpPr/>
          <p:nvPr/>
        </p:nvGrpSpPr>
        <p:grpSpPr>
          <a:xfrm>
            <a:off x="4067944" y="3573944"/>
            <a:ext cx="2359918" cy="2313210"/>
            <a:chOff x="5408265" y="3573944"/>
            <a:chExt cx="2359918" cy="2313210"/>
          </a:xfrm>
        </p:grpSpPr>
        <p:sp>
          <p:nvSpPr>
            <p:cNvPr id="15" name="Oval 14"/>
            <p:cNvSpPr/>
            <p:nvPr/>
          </p:nvSpPr>
          <p:spPr>
            <a:xfrm>
              <a:off x="5408265" y="3573944"/>
              <a:ext cx="2359918" cy="231321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</a:rPr>
                <a:t>Images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650225" y="5107856"/>
              <a:ext cx="393774" cy="3847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3381520" y="4928377"/>
            <a:ext cx="764593" cy="804879"/>
            <a:chOff x="2442948" y="4284381"/>
            <a:chExt cx="1114288" cy="1088836"/>
          </a:xfrm>
        </p:grpSpPr>
        <p:sp>
          <p:nvSpPr>
            <p:cNvPr id="55" name="Oval 54"/>
            <p:cNvSpPr/>
            <p:nvPr/>
          </p:nvSpPr>
          <p:spPr>
            <a:xfrm>
              <a:off x="2442948" y="4284381"/>
              <a:ext cx="1114288" cy="108883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Video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059831" y="5085885"/>
              <a:ext cx="68383" cy="713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Oval 56"/>
          <p:cNvSpPr/>
          <p:nvPr/>
        </p:nvSpPr>
        <p:spPr>
          <a:xfrm>
            <a:off x="4283968" y="4483126"/>
            <a:ext cx="99367" cy="1066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368419" y="4699150"/>
            <a:ext cx="158932" cy="1705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60"/>
          <p:cNvGrpSpPr/>
          <p:nvPr/>
        </p:nvGrpSpPr>
        <p:grpSpPr>
          <a:xfrm>
            <a:off x="4383542" y="2526555"/>
            <a:ext cx="1008457" cy="1046461"/>
            <a:chOff x="2442947" y="3957570"/>
            <a:chExt cx="1469685" cy="1415647"/>
          </a:xfrm>
        </p:grpSpPr>
        <p:sp>
          <p:nvSpPr>
            <p:cNvPr id="62" name="Oval 61"/>
            <p:cNvSpPr/>
            <p:nvPr/>
          </p:nvSpPr>
          <p:spPr>
            <a:xfrm>
              <a:off x="2442947" y="3957570"/>
              <a:ext cx="1469685" cy="14156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Objects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987695" y="4118417"/>
              <a:ext cx="254611" cy="26550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59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Histories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39552" y="1677010"/>
            <a:ext cx="4176464" cy="4200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67944" y="1556792"/>
            <a:ext cx="4176464" cy="4200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Digital</a:t>
            </a:r>
            <a:r>
              <a:rPr lang="en-GB" sz="5400" dirty="0" smtClean="0">
                <a:solidFill>
                  <a:schemeClr val="tx1"/>
                </a:solidFill>
              </a:rPr>
              <a:t> Research Methods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552" y="1677010"/>
            <a:ext cx="4176464" cy="4200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Digital</a:t>
            </a:r>
            <a:endParaRPr lang="en-GB" sz="5400" dirty="0" smtClean="0">
              <a:solidFill>
                <a:schemeClr val="tx1"/>
              </a:solidFill>
            </a:endParaRPr>
          </a:p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Public History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8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Getting to know you</a:t>
            </a:r>
          </a:p>
          <a:p>
            <a:r>
              <a:rPr lang="en-US" dirty="0" smtClean="0"/>
              <a:t>Module Outline</a:t>
            </a:r>
          </a:p>
          <a:p>
            <a:r>
              <a:rPr lang="en-US" dirty="0" smtClean="0"/>
              <a:t>What is Digital History?</a:t>
            </a:r>
          </a:p>
          <a:p>
            <a:r>
              <a:rPr lang="en-US" dirty="0" smtClean="0"/>
              <a:t>Online Communication – Blogs &amp; Twitter</a:t>
            </a:r>
          </a:p>
          <a:p>
            <a:endParaRPr lang="en-US" dirty="0" smtClean="0"/>
          </a:p>
          <a:p>
            <a:r>
              <a:rPr lang="en-US" dirty="0" smtClean="0"/>
              <a:t>Workshop:</a:t>
            </a:r>
          </a:p>
          <a:p>
            <a:pPr lvl="1"/>
            <a:r>
              <a:rPr lang="en-US" dirty="0" smtClean="0"/>
              <a:t>Setting up blog</a:t>
            </a:r>
          </a:p>
          <a:p>
            <a:pPr lvl="1"/>
            <a:r>
              <a:rPr lang="en-US" dirty="0" smtClean="0"/>
              <a:t>Setting up Twitter</a:t>
            </a:r>
          </a:p>
          <a:p>
            <a:pPr lvl="1"/>
            <a:r>
              <a:rPr lang="en-US" dirty="0" smtClean="0"/>
              <a:t>Beginning our First Reflections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Archives</a:t>
            </a:r>
            <a:endParaRPr lang="en-US" dirty="0"/>
          </a:p>
        </p:txBody>
      </p:sp>
      <p:pic>
        <p:nvPicPr>
          <p:cNvPr id="4" name="Picture 3" descr="Screen shot 2014-09-18 at 14.16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200400"/>
            <a:ext cx="4779962" cy="336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4-09-18 at 14.16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0"/>
            <a:ext cx="4495800" cy="262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 shot 2014-09-18 at 14.16.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00200"/>
            <a:ext cx="4186929" cy="231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Memory</a:t>
            </a:r>
            <a:endParaRPr lang="en-US" dirty="0"/>
          </a:p>
        </p:txBody>
      </p:sp>
      <p:pic>
        <p:nvPicPr>
          <p:cNvPr id="4" name="Content Placeholder 3" descr="Screen shot 2014-09-18 at 15.25.1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789" r="-8789"/>
          <a:stretch>
            <a:fillRect/>
          </a:stretch>
        </p:blipFill>
        <p:spPr/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Histories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39552" y="1677010"/>
            <a:ext cx="4176464" cy="4200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67944" y="1556792"/>
            <a:ext cx="4176464" cy="4200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Digital</a:t>
            </a:r>
            <a:r>
              <a:rPr lang="en-GB" sz="5400" dirty="0" smtClean="0">
                <a:solidFill>
                  <a:schemeClr val="tx1"/>
                </a:solidFill>
              </a:rPr>
              <a:t> Research Methods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552" y="1677010"/>
            <a:ext cx="4176464" cy="4200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Digital</a:t>
            </a:r>
            <a:endParaRPr lang="en-GB" sz="5400" dirty="0" smtClean="0">
              <a:solidFill>
                <a:schemeClr val="tx1"/>
              </a:solidFill>
            </a:endParaRPr>
          </a:p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Public History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8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Modeling</a:t>
            </a:r>
            <a:endParaRPr lang="en-US" dirty="0"/>
          </a:p>
        </p:txBody>
      </p:sp>
      <p:pic>
        <p:nvPicPr>
          <p:cNvPr id="4" name="Content Placeholder 3" descr="8633274568_c396e7db56_z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28" r="-582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53200" y="61722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Paper Machines.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Viewer</a:t>
            </a:r>
            <a:endParaRPr lang="en-US" dirty="0"/>
          </a:p>
        </p:txBody>
      </p:sp>
      <p:pic>
        <p:nvPicPr>
          <p:cNvPr id="4" name="Content Placeholder 3" descr="Screen shot 2014-09-18 at 15.04.1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194" b="-419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Viewer</a:t>
            </a:r>
            <a:endParaRPr lang="en-US" dirty="0"/>
          </a:p>
        </p:txBody>
      </p:sp>
      <p:pic>
        <p:nvPicPr>
          <p:cNvPr id="4" name="Content Placeholder 3" descr="Screen shot 2014-09-18 at 15.06.5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20" b="-35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Histories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39552" y="1677010"/>
            <a:ext cx="4176464" cy="4200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67944" y="1556792"/>
            <a:ext cx="4176464" cy="42002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Digital</a:t>
            </a:r>
            <a:r>
              <a:rPr lang="en-GB" sz="5400" dirty="0" smtClean="0">
                <a:solidFill>
                  <a:schemeClr val="tx1"/>
                </a:solidFill>
              </a:rPr>
              <a:t> Research Methods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552" y="1677010"/>
            <a:ext cx="4176464" cy="4200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Digital</a:t>
            </a:r>
            <a:endParaRPr lang="en-GB" sz="5400" dirty="0" smtClean="0">
              <a:solidFill>
                <a:schemeClr val="tx1"/>
              </a:solidFill>
            </a:endParaRPr>
          </a:p>
          <a:p>
            <a:pPr algn="ctr"/>
            <a:r>
              <a:rPr lang="en-GB" sz="5400" dirty="0" smtClean="0">
                <a:solidFill>
                  <a:schemeClr val="tx1"/>
                </a:solidFill>
              </a:rPr>
              <a:t>Public History</a:t>
            </a:r>
          </a:p>
        </p:txBody>
      </p:sp>
      <p:sp>
        <p:nvSpPr>
          <p:cNvPr id="6" name="Up Arrow 5"/>
          <p:cNvSpPr/>
          <p:nvPr/>
        </p:nvSpPr>
        <p:spPr>
          <a:xfrm rot="17469832">
            <a:off x="3853352" y="5176204"/>
            <a:ext cx="360040" cy="14461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991569" y="5318866"/>
            <a:ext cx="302511" cy="3029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96774" y="587727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Us!</a:t>
            </a:r>
            <a:endParaRPr lang="en-GB" sz="4400" dirty="0"/>
          </a:p>
        </p:txBody>
      </p:sp>
      <p:sp>
        <p:nvSpPr>
          <p:cNvPr id="9" name="Oval 8"/>
          <p:cNvSpPr/>
          <p:nvPr/>
        </p:nvSpPr>
        <p:spPr>
          <a:xfrm>
            <a:off x="5324503" y="4853805"/>
            <a:ext cx="615649" cy="6165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224481" y="3929756"/>
            <a:ext cx="293830" cy="2942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 rot="20653859">
            <a:off x="4491214" y="4260850"/>
            <a:ext cx="360040" cy="16898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Up Arrow 11"/>
          <p:cNvSpPr/>
          <p:nvPr/>
        </p:nvSpPr>
        <p:spPr>
          <a:xfrm rot="2018141">
            <a:off x="5194212" y="5464505"/>
            <a:ext cx="360040" cy="5425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8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Big Tent’ – Floor Plan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4139788"/>
            <a:ext cx="1349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Archaeology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6165304"/>
            <a:ext cx="146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Anthropology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211960" y="385175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Classics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347864" y="4568338"/>
            <a:ext cx="1855862" cy="1819130"/>
            <a:chOff x="3580234" y="4568338"/>
            <a:chExt cx="1855862" cy="1819130"/>
          </a:xfrm>
        </p:grpSpPr>
        <p:sp>
          <p:nvSpPr>
            <p:cNvPr id="7" name="Oval 6"/>
            <p:cNvSpPr/>
            <p:nvPr/>
          </p:nvSpPr>
          <p:spPr>
            <a:xfrm>
              <a:off x="3580234" y="4568338"/>
              <a:ext cx="1855862" cy="181913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smtClean="0"/>
                <a:t>History</a:t>
              </a:r>
              <a:endParaRPr lang="en-GB" sz="28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292770" y="6035652"/>
              <a:ext cx="215395" cy="21358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4054235" y="4782651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788938" y="4963249"/>
              <a:ext cx="309668" cy="30259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787504" y="5710666"/>
              <a:ext cx="371140" cy="36266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3711728" y="5473699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4511964" y="4759143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4488769" y="5815681"/>
              <a:ext cx="156200" cy="1526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970144" y="5727727"/>
              <a:ext cx="180020" cy="1759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282125" y="5106486"/>
              <a:ext cx="156200" cy="1526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88224" y="1484784"/>
            <a:ext cx="2363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Historians</a:t>
            </a:r>
          </a:p>
          <a:p>
            <a:endParaRPr lang="en-GB" sz="2800" dirty="0" smtClean="0"/>
          </a:p>
          <a:p>
            <a:r>
              <a:rPr lang="en-GB" sz="2800" dirty="0" smtClean="0"/>
              <a:t>Non-Historians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6003889" y="1628800"/>
            <a:ext cx="368311" cy="236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003889" y="2492896"/>
            <a:ext cx="368311" cy="236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47"/>
          <p:cNvGrpSpPr/>
          <p:nvPr/>
        </p:nvGrpSpPr>
        <p:grpSpPr>
          <a:xfrm>
            <a:off x="3351295" y="4307962"/>
            <a:ext cx="500625" cy="489190"/>
            <a:chOff x="3465720" y="3922319"/>
            <a:chExt cx="500625" cy="489190"/>
          </a:xfrm>
        </p:grpSpPr>
        <p:sp>
          <p:nvSpPr>
            <p:cNvPr id="10" name="Oval 9"/>
            <p:cNvSpPr/>
            <p:nvPr/>
          </p:nvSpPr>
          <p:spPr>
            <a:xfrm>
              <a:off x="3465720" y="3922319"/>
              <a:ext cx="500625" cy="48919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3484495" y="4005463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48"/>
          <p:cNvGrpSpPr/>
          <p:nvPr/>
        </p:nvGrpSpPr>
        <p:grpSpPr>
          <a:xfrm>
            <a:off x="5015322" y="4441852"/>
            <a:ext cx="708806" cy="692615"/>
            <a:chOff x="5430829" y="4441852"/>
            <a:chExt cx="708806" cy="692615"/>
          </a:xfrm>
        </p:grpSpPr>
        <p:sp>
          <p:nvSpPr>
            <p:cNvPr id="8" name="Oval 7"/>
            <p:cNvSpPr/>
            <p:nvPr/>
          </p:nvSpPr>
          <p:spPr>
            <a:xfrm>
              <a:off x="5430829" y="4441852"/>
              <a:ext cx="708806" cy="6926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5797381" y="4907057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5148064" y="5589240"/>
            <a:ext cx="608570" cy="594669"/>
            <a:chOff x="5474321" y="5775994"/>
            <a:chExt cx="608570" cy="594669"/>
          </a:xfrm>
        </p:grpSpPr>
        <p:sp>
          <p:nvSpPr>
            <p:cNvPr id="9" name="Oval 8"/>
            <p:cNvSpPr/>
            <p:nvPr/>
          </p:nvSpPr>
          <p:spPr>
            <a:xfrm>
              <a:off x="5474321" y="5775994"/>
              <a:ext cx="608570" cy="5946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474321" y="6035652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854207" y="4090820"/>
            <a:ext cx="501769" cy="490308"/>
            <a:chOff x="4377179" y="3818185"/>
            <a:chExt cx="501769" cy="490308"/>
          </a:xfrm>
        </p:grpSpPr>
        <p:sp>
          <p:nvSpPr>
            <p:cNvPr id="11" name="Oval 10"/>
            <p:cNvSpPr/>
            <p:nvPr/>
          </p:nvSpPr>
          <p:spPr>
            <a:xfrm>
              <a:off x="4377179" y="3818185"/>
              <a:ext cx="501769" cy="4903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4505169" y="4056855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51"/>
          <p:cNvGrpSpPr/>
          <p:nvPr/>
        </p:nvGrpSpPr>
        <p:grpSpPr>
          <a:xfrm>
            <a:off x="2987824" y="6021288"/>
            <a:ext cx="360040" cy="351816"/>
            <a:chOff x="3110388" y="6035652"/>
            <a:chExt cx="360040" cy="351816"/>
          </a:xfrm>
        </p:grpSpPr>
        <p:sp>
          <p:nvSpPr>
            <p:cNvPr id="13" name="Oval 12"/>
            <p:cNvSpPr/>
            <p:nvPr/>
          </p:nvSpPr>
          <p:spPr>
            <a:xfrm>
              <a:off x="3110388" y="6035652"/>
              <a:ext cx="360040" cy="3518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3275856" y="6237312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" name="Group 52"/>
          <p:cNvGrpSpPr/>
          <p:nvPr/>
        </p:nvGrpSpPr>
        <p:grpSpPr>
          <a:xfrm>
            <a:off x="395536" y="6086629"/>
            <a:ext cx="448970" cy="438715"/>
            <a:chOff x="234598" y="6123301"/>
            <a:chExt cx="448970" cy="438715"/>
          </a:xfrm>
        </p:grpSpPr>
        <p:sp>
          <p:nvSpPr>
            <p:cNvPr id="12" name="Oval 11"/>
            <p:cNvSpPr/>
            <p:nvPr/>
          </p:nvSpPr>
          <p:spPr>
            <a:xfrm>
              <a:off x="234598" y="6123301"/>
              <a:ext cx="448970" cy="4387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467544" y="6208378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27"/>
          <p:cNvGrpSpPr/>
          <p:nvPr/>
        </p:nvGrpSpPr>
        <p:grpSpPr>
          <a:xfrm>
            <a:off x="343279" y="3575001"/>
            <a:ext cx="3056842" cy="2987015"/>
            <a:chOff x="343279" y="3575001"/>
            <a:chExt cx="3056842" cy="2987015"/>
          </a:xfrm>
        </p:grpSpPr>
        <p:sp>
          <p:nvSpPr>
            <p:cNvPr id="5" name="Oval 4"/>
            <p:cNvSpPr/>
            <p:nvPr/>
          </p:nvSpPr>
          <p:spPr>
            <a:xfrm>
              <a:off x="343279" y="3575001"/>
              <a:ext cx="3056842" cy="298701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chemeClr val="tx1"/>
                  </a:solidFill>
                </a:rPr>
                <a:t>Literature</a:t>
              </a:r>
              <a:endParaRPr lang="en-GB" sz="36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475655" y="4166914"/>
              <a:ext cx="410807" cy="40142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1165987" y="5739898"/>
              <a:ext cx="309668" cy="3025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2466844" y="5710666"/>
              <a:ext cx="154834" cy="1614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2771800" y="4209255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2915816" y="4840226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2267744" y="4552194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971600" y="4624202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45"/>
          <p:cNvGrpSpPr/>
          <p:nvPr/>
        </p:nvGrpSpPr>
        <p:grpSpPr>
          <a:xfrm>
            <a:off x="2572122" y="2348880"/>
            <a:ext cx="1855862" cy="1819130"/>
            <a:chOff x="2446239" y="1844824"/>
            <a:chExt cx="1855862" cy="1819130"/>
          </a:xfrm>
        </p:grpSpPr>
        <p:sp>
          <p:nvSpPr>
            <p:cNvPr id="15" name="Oval 14"/>
            <p:cNvSpPr/>
            <p:nvPr/>
          </p:nvSpPr>
          <p:spPr>
            <a:xfrm>
              <a:off x="2446239" y="1844824"/>
              <a:ext cx="1855862" cy="181913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Linguistics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219336" y="3068960"/>
              <a:ext cx="309668" cy="30259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2699792" y="2420888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2843808" y="3140968"/>
              <a:ext cx="96805" cy="1009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Up Arrow 53"/>
          <p:cNvSpPr/>
          <p:nvPr/>
        </p:nvSpPr>
        <p:spPr>
          <a:xfrm rot="15850420">
            <a:off x="6351074" y="4078138"/>
            <a:ext cx="180020" cy="25810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943711" y="5421191"/>
            <a:ext cx="204353" cy="204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7721746" y="4819799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Us!</a:t>
            </a:r>
            <a:endParaRPr lang="en-GB" sz="4400" dirty="0"/>
          </a:p>
        </p:txBody>
      </p:sp>
      <p:sp>
        <p:nvSpPr>
          <p:cNvPr id="57" name="Oval 56"/>
          <p:cNvSpPr/>
          <p:nvPr/>
        </p:nvSpPr>
        <p:spPr>
          <a:xfrm>
            <a:off x="3970860" y="3009314"/>
            <a:ext cx="107548" cy="1077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766699" y="4200890"/>
            <a:ext cx="107548" cy="1077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Up Arrow 58"/>
          <p:cNvSpPr/>
          <p:nvPr/>
        </p:nvSpPr>
        <p:spPr>
          <a:xfrm rot="17701929">
            <a:off x="5940263" y="1971113"/>
            <a:ext cx="199234" cy="40624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Up Arrow 59"/>
          <p:cNvSpPr/>
          <p:nvPr/>
        </p:nvSpPr>
        <p:spPr>
          <a:xfrm rot="16751876">
            <a:off x="5317525" y="2260077"/>
            <a:ext cx="142164" cy="48367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894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Scholarly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(Monographs)</a:t>
            </a:r>
          </a:p>
          <a:p>
            <a:r>
              <a:rPr lang="en-US" dirty="0" smtClean="0"/>
              <a:t>Peer Reviewed Journal Articles</a:t>
            </a:r>
          </a:p>
          <a:p>
            <a:r>
              <a:rPr lang="en-US" dirty="0" smtClean="0"/>
              <a:t>Conference Presentations</a:t>
            </a:r>
            <a:endParaRPr lang="en-US" dirty="0"/>
          </a:p>
        </p:txBody>
      </p:sp>
      <p:pic>
        <p:nvPicPr>
          <p:cNvPr id="4" name="Picture 3" descr="cropped-journal-stacks-600px.jpg"/>
          <p:cNvPicPr>
            <a:picLocks noChangeAspect="1"/>
          </p:cNvPicPr>
          <p:nvPr/>
        </p:nvPicPr>
        <p:blipFill>
          <a:blip r:embed="rId2"/>
          <a:srcRect b="8449"/>
          <a:stretch>
            <a:fillRect/>
          </a:stretch>
        </p:blipFill>
        <p:spPr>
          <a:xfrm>
            <a:off x="3131195" y="4268947"/>
            <a:ext cx="2644022" cy="170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onference-presentation.jpg"/>
          <p:cNvPicPr>
            <a:picLocks noChangeAspect="1"/>
          </p:cNvPicPr>
          <p:nvPr/>
        </p:nvPicPr>
        <p:blipFill>
          <a:blip r:embed="rId3"/>
          <a:srcRect b="8131"/>
          <a:stretch>
            <a:fillRect/>
          </a:stretch>
        </p:blipFill>
        <p:spPr>
          <a:xfrm>
            <a:off x="6051208" y="4268947"/>
            <a:ext cx="2785823" cy="170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83" y="4268947"/>
            <a:ext cx="2548586" cy="1706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Venues for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Academic Blogs</a:t>
            </a:r>
          </a:p>
          <a:p>
            <a:pPr lvl="0">
              <a:defRPr/>
            </a:pPr>
            <a:r>
              <a:rPr lang="en-US" dirty="0" smtClean="0"/>
              <a:t>Twitter / Social Media</a:t>
            </a:r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r>
              <a:rPr lang="en-US" sz="2000" dirty="0" smtClean="0"/>
              <a:t>Books </a:t>
            </a:r>
            <a:r>
              <a:rPr lang="en-US" sz="2000" dirty="0"/>
              <a:t>(Monographs)</a:t>
            </a:r>
          </a:p>
          <a:p>
            <a:pPr lvl="0">
              <a:defRPr/>
            </a:pPr>
            <a:r>
              <a:rPr lang="en-US" sz="2000" dirty="0"/>
              <a:t>Peer Reviewed Journal Articles</a:t>
            </a:r>
          </a:p>
          <a:p>
            <a:pPr lvl="0">
              <a:defRPr/>
            </a:pPr>
            <a:r>
              <a:rPr lang="en-US" sz="2000" dirty="0"/>
              <a:t>Conference Presentations</a:t>
            </a:r>
          </a:p>
          <a:p>
            <a:endParaRPr lang="en-US" dirty="0"/>
          </a:p>
        </p:txBody>
      </p:sp>
      <p:pic>
        <p:nvPicPr>
          <p:cNvPr id="5" name="Picture 4" descr="cropped-journal-stacks-600px.jpg"/>
          <p:cNvPicPr>
            <a:picLocks noChangeAspect="1"/>
          </p:cNvPicPr>
          <p:nvPr/>
        </p:nvPicPr>
        <p:blipFill>
          <a:blip r:embed="rId2"/>
          <a:srcRect b="8449"/>
          <a:stretch>
            <a:fillRect/>
          </a:stretch>
        </p:blipFill>
        <p:spPr>
          <a:xfrm>
            <a:off x="6096094" y="5287817"/>
            <a:ext cx="1065130" cy="68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onference-presentation.jpg"/>
          <p:cNvPicPr>
            <a:picLocks noChangeAspect="1"/>
          </p:cNvPicPr>
          <p:nvPr/>
        </p:nvPicPr>
        <p:blipFill>
          <a:blip r:embed="rId3"/>
          <a:srcRect b="8131"/>
          <a:stretch>
            <a:fillRect/>
          </a:stretch>
        </p:blipFill>
        <p:spPr>
          <a:xfrm>
            <a:off x="7369148" y="5287817"/>
            <a:ext cx="1122254" cy="68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25" y="5287817"/>
            <a:ext cx="1026685" cy="68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blog_resources_f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12" y="3054855"/>
            <a:ext cx="2019829" cy="134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Twitter-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454" y="3054855"/>
            <a:ext cx="1372971" cy="1372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Readings</a:t>
            </a:r>
            <a:endParaRPr lang="en-US" dirty="0"/>
          </a:p>
        </p:txBody>
      </p:sp>
      <p:pic>
        <p:nvPicPr>
          <p:cNvPr id="4" name="Content Placeholder 3" descr="course websit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940" r="-14940"/>
          <a:stretch>
            <a:fillRect/>
          </a:stretch>
        </p:blipFill>
        <p:spPr>
          <a:xfrm>
            <a:off x="457200" y="1465492"/>
            <a:ext cx="8229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35967" y="6261998"/>
            <a:ext cx="516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http://adamcrymble.org/intro-to-digital-history-2015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 Now</a:t>
            </a:r>
            <a:endParaRPr lang="en-US" dirty="0"/>
          </a:p>
        </p:txBody>
      </p:sp>
      <p:pic>
        <p:nvPicPr>
          <p:cNvPr id="4" name="Content Placeholder 3" descr="dhnow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64" r="-286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This week we’re going to set up our blogs where we’ll be posting our reflections on the weekly activity. Get yourself a blog from </a:t>
            </a:r>
            <a:r>
              <a:rPr lang="en-US" dirty="0" smtClean="0">
                <a:hlinkClick r:id="rId2"/>
              </a:rPr>
              <a:t>WordPress.com</a:t>
            </a:r>
            <a:r>
              <a:rPr lang="en-US" dirty="0" smtClean="0"/>
              <a:t> and email me the URL (</a:t>
            </a:r>
            <a:r>
              <a:rPr lang="en-US" dirty="0" err="1" smtClean="0"/>
              <a:t>a.crymble@herts.ac.uk</a:t>
            </a:r>
            <a:r>
              <a:rPr lang="en-US" dirty="0" smtClean="0"/>
              <a:t>). 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r>
              <a:rPr lang="en-US" dirty="0" smtClean="0"/>
              <a:t>     Spend 10 minutes adding in some basic details about you and your blog on an ‘about’ page. Mention that you are a digital history student at the University of Hertfordshire taking this course. Add a link to this module page on your about page, to make sure you know how to add links. 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dirty="0" smtClean="0"/>
              <a:t>If you are finding </a:t>
            </a:r>
            <a:r>
              <a:rPr lang="en-US" dirty="0" err="1" smtClean="0"/>
              <a:t>WordPress</a:t>
            </a:r>
            <a:r>
              <a:rPr lang="en-US" dirty="0" smtClean="0"/>
              <a:t> unintuitive, you might need to check out one of their many tutorials at </a:t>
            </a:r>
            <a:r>
              <a:rPr lang="en-US" dirty="0" smtClean="0">
                <a:hlinkClick r:id="rId3"/>
              </a:rPr>
              <a:t>Learn WordPress.com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     Sign up for a Twitter account and follow some historians. Here’s a list to get you started: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Adam Crymble, </a:t>
            </a:r>
            <a:r>
              <a:rPr lang="en-US" dirty="0" smtClean="0">
                <a:hlinkClick r:id="rId2"/>
              </a:rPr>
              <a:t>@adam_crymble</a:t>
            </a:r>
            <a:endParaRPr lang="en-US" dirty="0" smtClean="0"/>
          </a:p>
          <a:p>
            <a:r>
              <a:rPr lang="en-US" dirty="0" smtClean="0"/>
              <a:t>Jennifer Evans, </a:t>
            </a:r>
            <a:r>
              <a:rPr lang="en-US" dirty="0" smtClean="0">
                <a:hlinkClick r:id="rId3"/>
              </a:rPr>
              <a:t>@historianjen</a:t>
            </a:r>
            <a:endParaRPr lang="en-US" dirty="0" smtClean="0"/>
          </a:p>
          <a:p>
            <a:r>
              <a:rPr lang="en-US" dirty="0" err="1" smtClean="0"/>
              <a:t>Ciara</a:t>
            </a:r>
            <a:r>
              <a:rPr lang="en-US" dirty="0" smtClean="0"/>
              <a:t> Meehan, </a:t>
            </a:r>
            <a:r>
              <a:rPr lang="en-US" dirty="0" smtClean="0">
                <a:hlinkClick r:id="rId4"/>
              </a:rPr>
              <a:t>@CA_Meehan</a:t>
            </a:r>
            <a:endParaRPr lang="en-US" dirty="0" smtClean="0"/>
          </a:p>
          <a:p>
            <a:r>
              <a:rPr lang="en-US" dirty="0" smtClean="0"/>
              <a:t>Tim Hitchcock, </a:t>
            </a:r>
            <a:r>
              <a:rPr lang="en-US" dirty="0" smtClean="0">
                <a:hlinkClick r:id="rId5"/>
              </a:rPr>
              <a:t>@TimHitchcock</a:t>
            </a:r>
            <a:endParaRPr lang="en-US" dirty="0" smtClean="0"/>
          </a:p>
          <a:p>
            <a:r>
              <a:rPr lang="en-US" dirty="0" smtClean="0"/>
              <a:t>Mia Ridge, </a:t>
            </a:r>
            <a:r>
              <a:rPr lang="en-US" dirty="0" smtClean="0">
                <a:hlinkClick r:id="rId6"/>
              </a:rPr>
              <a:t>@mia_out</a:t>
            </a:r>
            <a:endParaRPr lang="en-US" dirty="0" smtClean="0"/>
          </a:p>
          <a:p>
            <a:r>
              <a:rPr lang="en-US" dirty="0" smtClean="0"/>
              <a:t>James Baker, </a:t>
            </a:r>
            <a:r>
              <a:rPr lang="en-US" dirty="0" smtClean="0">
                <a:hlinkClick r:id="rId7"/>
              </a:rPr>
              <a:t>@j_w_baker</a:t>
            </a:r>
            <a:endParaRPr lang="en-US" dirty="0" smtClean="0"/>
          </a:p>
          <a:p>
            <a:r>
              <a:rPr lang="en-US" dirty="0" smtClean="0"/>
              <a:t>Amanda Vickery, </a:t>
            </a:r>
            <a:r>
              <a:rPr lang="en-US" dirty="0" smtClean="0">
                <a:hlinkClick r:id="rId8"/>
              </a:rPr>
              <a:t>@amanda_vickery</a:t>
            </a:r>
            <a:endParaRPr lang="en-US" dirty="0" smtClean="0"/>
          </a:p>
          <a:p>
            <a:r>
              <a:rPr lang="en-US" dirty="0" smtClean="0"/>
              <a:t>Jane Winters, </a:t>
            </a:r>
            <a:r>
              <a:rPr lang="en-US" dirty="0" smtClean="0">
                <a:hlinkClick r:id="rId8"/>
              </a:rPr>
              <a:t>@jfwinters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What types of conversations do you see </a:t>
            </a:r>
            <a:r>
              <a:rPr lang="en-US" dirty="0" err="1" smtClean="0"/>
              <a:t>occuring</a:t>
            </a:r>
            <a:r>
              <a:rPr lang="en-US" dirty="0" smtClean="0"/>
              <a:t>? Who are they following? What uses are the putting Twitter to? Do you think this would be useful as a tool for a historian? Why do you think digital historians in particular tend to like it so much?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Post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Write your first reflection on Twitter as a tool for historians. Make sure you consider the views in the Core Reading. If you draw upon someone else’s ideas, make sure you give them proper credit; on a blog post that could mean a citation at the bottom of the post, or you could link to where they made the claim. The latter is generally more in the spirit of how the Internet works.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Experience Necessary</a:t>
            </a:r>
            <a:endParaRPr lang="en-US" dirty="0"/>
          </a:p>
        </p:txBody>
      </p:sp>
      <p:pic>
        <p:nvPicPr>
          <p:cNvPr id="4" name="Content Placeholder 3" descr="noexperiencenecessar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40" r="-1040"/>
          <a:stretch>
            <a:fillRect/>
          </a:stretch>
        </p:blipFill>
        <p:spPr>
          <a:xfrm>
            <a:off x="1257667" y="1950280"/>
            <a:ext cx="6661619" cy="366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– You’re a Historian</a:t>
            </a:r>
            <a:endParaRPr lang="en-US" dirty="0"/>
          </a:p>
        </p:txBody>
      </p:sp>
      <p:pic>
        <p:nvPicPr>
          <p:cNvPr id="4" name="Picture 3" descr="Herodotos_Met_91.8.jpg"/>
          <p:cNvPicPr>
            <a:picLocks noChangeAspect="1"/>
          </p:cNvPicPr>
          <p:nvPr/>
        </p:nvPicPr>
        <p:blipFill>
          <a:blip r:embed="rId2"/>
          <a:srcRect b="25926"/>
          <a:stretch>
            <a:fillRect/>
          </a:stretch>
        </p:blipFill>
        <p:spPr>
          <a:xfrm>
            <a:off x="2819400" y="1676399"/>
            <a:ext cx="3429000" cy="38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87245" y="5638800"/>
            <a:ext cx="1813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F7F7F"/>
                </a:solidFill>
              </a:rPr>
              <a:t>Herodotus, Wikipedia.</a:t>
            </a:r>
            <a:endParaRPr lang="en-US" sz="14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Wayback</a:t>
            </a:r>
            <a:r>
              <a:rPr lang="en-US" dirty="0" smtClean="0"/>
              <a:t> Machine</a:t>
            </a:r>
            <a:endParaRPr lang="en-US" dirty="0"/>
          </a:p>
        </p:txBody>
      </p:sp>
      <p:pic>
        <p:nvPicPr>
          <p:cNvPr id="4" name="Content Placeholder 3" descr="Screen shot 2014-09-17 at 12.01.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694" r="-6694"/>
          <a:stretch>
            <a:fillRect/>
          </a:stretch>
        </p:blipFill>
        <p:spPr>
          <a:xfrm>
            <a:off x="609600" y="1600200"/>
            <a:ext cx="8229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Wayback</a:t>
            </a:r>
            <a:r>
              <a:rPr lang="en-US" dirty="0" smtClean="0"/>
              <a:t> Machine</a:t>
            </a:r>
            <a:endParaRPr lang="en-US" dirty="0"/>
          </a:p>
        </p:txBody>
      </p:sp>
      <p:pic>
        <p:nvPicPr>
          <p:cNvPr id="4" name="Content Placeholder 3" descr="Screen shot 2014-09-17 at 12.03.2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946" r="-9946"/>
          <a:stretch>
            <a:fillRect/>
          </a:stretch>
        </p:blipFill>
        <p:spPr>
          <a:xfrm>
            <a:off x="533400" y="1600200"/>
            <a:ext cx="82296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Wayback</a:t>
            </a:r>
            <a:r>
              <a:rPr lang="en-US" dirty="0" smtClean="0"/>
              <a:t> Machine</a:t>
            </a:r>
            <a:endParaRPr lang="en-US" dirty="0"/>
          </a:p>
        </p:txBody>
      </p:sp>
      <p:pic>
        <p:nvPicPr>
          <p:cNvPr id="4" name="Content Placeholder 3" descr="Screen shot 2014-09-17 at 12.04.0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923" r="-1192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Methodology Tutorial (30%)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Historical Transcription + Reflection (20%)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4 Critical Blog Posts (50%)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708</Words>
  <Application>Microsoft Macintosh PowerPoint</Application>
  <PresentationFormat>On-screen Show (4:3)</PresentationFormat>
  <Paragraphs>151</Paragraphs>
  <Slides>33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Online Conversations in History</vt:lpstr>
      <vt:lpstr>Plan for Today</vt:lpstr>
      <vt:lpstr>Weekly Readings</vt:lpstr>
      <vt:lpstr>No Experience Necessary</vt:lpstr>
      <vt:lpstr>Remember – You’re a Historian</vt:lpstr>
      <vt:lpstr>The Wayback Machine</vt:lpstr>
      <vt:lpstr>The Wayback Machine</vt:lpstr>
      <vt:lpstr>The Wayback Machine</vt:lpstr>
      <vt:lpstr>Assignments</vt:lpstr>
      <vt:lpstr>Slide 10</vt:lpstr>
      <vt:lpstr>What is Digital Humanities?</vt:lpstr>
      <vt:lpstr>What is Digital Humanities?</vt:lpstr>
      <vt:lpstr>What is Digital Humanities?</vt:lpstr>
      <vt:lpstr>Digital Humanities - ‘The Big Tent’</vt:lpstr>
      <vt:lpstr>‘The Big Tent’ – Cocktail Party</vt:lpstr>
      <vt:lpstr>Digital Humanities 2013 Conference</vt:lpstr>
      <vt:lpstr>‘The Big Tent’ – Cocktail Party</vt:lpstr>
      <vt:lpstr>‘The Big Tent’ – Cocktail Party</vt:lpstr>
      <vt:lpstr>Digital Histories</vt:lpstr>
      <vt:lpstr>Digital Archives</vt:lpstr>
      <vt:lpstr>Digital Memory</vt:lpstr>
      <vt:lpstr>Digital Histories</vt:lpstr>
      <vt:lpstr>Topic Modeling</vt:lpstr>
      <vt:lpstr>N-Gram Viewer</vt:lpstr>
      <vt:lpstr>N-Gram Viewer</vt:lpstr>
      <vt:lpstr>Digital Histories</vt:lpstr>
      <vt:lpstr>‘The Big Tent’ – Floor Plan</vt:lpstr>
      <vt:lpstr>Scholarly Conversations</vt:lpstr>
      <vt:lpstr>New Venues for Communication</vt:lpstr>
      <vt:lpstr>DH Now</vt:lpstr>
      <vt:lpstr>Activity 1</vt:lpstr>
      <vt:lpstr>Activity 2</vt:lpstr>
      <vt:lpstr>Blog Post Topic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Conversations in History</dc:title>
  <dc:creator>Adam Crymble</dc:creator>
  <cp:lastModifiedBy>Adam Crymble</cp:lastModifiedBy>
  <cp:revision>17</cp:revision>
  <dcterms:created xsi:type="dcterms:W3CDTF">2015-01-15T06:46:42Z</dcterms:created>
  <dcterms:modified xsi:type="dcterms:W3CDTF">2015-01-15T14:23:16Z</dcterms:modified>
</cp:coreProperties>
</file>