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78" r:id="rId12"/>
    <p:sldId id="274" r:id="rId13"/>
    <p:sldId id="275" r:id="rId14"/>
    <p:sldId id="266" r:id="rId15"/>
    <p:sldId id="276" r:id="rId16"/>
    <p:sldId id="277" r:id="rId17"/>
    <p:sldId id="270" r:id="rId18"/>
    <p:sldId id="271" r:id="rId19"/>
    <p:sldId id="269" r:id="rId20"/>
    <p:sldId id="272" r:id="rId21"/>
    <p:sldId id="273" r:id="rId22"/>
    <p:sldId id="279" r:id="rId23"/>
    <p:sldId id="280" r:id="rId24"/>
    <p:sldId id="264" r:id="rId25"/>
    <p:sldId id="282" r:id="rId26"/>
    <p:sldId id="281" r:id="rId27"/>
    <p:sldId id="283" r:id="rId28"/>
    <p:sldId id="284" r:id="rId29"/>
    <p:sldId id="268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6306-1C72-024C-A53E-DCD37FA245CE}" type="datetimeFigureOut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4C14-9882-C443-A78E-43D627580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adamcrymble:Documents:Academic:Hertfordshire:2014-2015:Courses:term%201:Digital%20History%20Workshop:Week%202%20-%20Data:DH-workshop-lecture-2.docx!OLE_LINK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Digitisation</a:t>
            </a:r>
            <a:r>
              <a:rPr lang="en-US" sz="4000" b="1" dirty="0" smtClean="0"/>
              <a:t> &amp; Working with Data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Crymble</a:t>
            </a:r>
          </a:p>
          <a:p>
            <a:r>
              <a:rPr lang="en-US" dirty="0" smtClean="0"/>
              <a:t>Digital Histories </a:t>
            </a:r>
            <a:r>
              <a:rPr lang="en-US" dirty="0" err="1" smtClean="0"/>
              <a:t>Workshp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to Analysis: a few seconds</a:t>
            </a:r>
            <a:endParaRPr lang="en-US" dirty="0"/>
          </a:p>
        </p:txBody>
      </p:sp>
      <p:pic>
        <p:nvPicPr>
          <p:cNvPr id="10" name="Content Placeholder 9" descr="Screen shot 2014-09-21 at 16.41.4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559" r="-10559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8266509" y="6611779"/>
            <a:ext cx="840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rgbClr val="7F7F7F"/>
                </a:solidFill>
              </a:rPr>
              <a:t>Voyant</a:t>
            </a:r>
            <a:r>
              <a:rPr lang="en-US" sz="1000" dirty="0" smtClean="0">
                <a:solidFill>
                  <a:srgbClr val="7F7F7F"/>
                </a:solidFill>
              </a:rPr>
              <a:t> Tools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is lost?</a:t>
            </a:r>
            <a:endParaRPr lang="en-US" dirty="0"/>
          </a:p>
        </p:txBody>
      </p:sp>
      <p:pic>
        <p:nvPicPr>
          <p:cNvPr id="7" name="Picture 6" descr="2777975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87" y="2840908"/>
            <a:ext cx="2159000" cy="3048000"/>
          </a:xfrm>
          <a:prstGeom prst="rect">
            <a:avLst/>
          </a:prstGeom>
        </p:spPr>
      </p:pic>
      <p:pic>
        <p:nvPicPr>
          <p:cNvPr id="8" name="Picture 7" descr="speech-bubble-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00" y="1726059"/>
            <a:ext cx="2083618" cy="1980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6247" y="2169919"/>
            <a:ext cx="1286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 am Wayne</a:t>
            </a:r>
          </a:p>
          <a:p>
            <a:pPr algn="ctr"/>
            <a:r>
              <a:rPr lang="en-US" dirty="0" smtClean="0"/>
              <a:t>Rooney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 Lisa</a:t>
            </a:r>
            <a:endParaRPr lang="en-US" dirty="0"/>
          </a:p>
        </p:txBody>
      </p:sp>
      <p:pic>
        <p:nvPicPr>
          <p:cNvPr id="4" name="Content Placeholder 3" descr="Mona_Lisa,_by_Leonardo_da_Vinci,_from_C2RMF_retouch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521" r="-8552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132955" y="6574764"/>
            <a:ext cx="1992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“La </a:t>
            </a:r>
            <a:r>
              <a:rPr lang="en-US" sz="1000" dirty="0" err="1" smtClean="0">
                <a:solidFill>
                  <a:srgbClr val="7F7F7F"/>
                </a:solidFill>
              </a:rPr>
              <a:t>Jaconde</a:t>
            </a:r>
            <a:r>
              <a:rPr lang="en-US" sz="1000" dirty="0" smtClean="0">
                <a:solidFill>
                  <a:srgbClr val="7F7F7F"/>
                </a:solidFill>
              </a:rPr>
              <a:t>”, by Leonardo </a:t>
            </a:r>
            <a:r>
              <a:rPr lang="en-US" sz="1000" dirty="0" err="1" smtClean="0">
                <a:solidFill>
                  <a:srgbClr val="7F7F7F"/>
                </a:solidFill>
              </a:rPr>
              <a:t>d</a:t>
            </a:r>
            <a:r>
              <a:rPr lang="en-US" sz="1000" dirty="0" err="1" smtClean="0">
                <a:solidFill>
                  <a:srgbClr val="7F7F7F"/>
                </a:solidFill>
              </a:rPr>
              <a:t>a</a:t>
            </a:r>
            <a:r>
              <a:rPr lang="en-US" sz="1000" dirty="0" smtClean="0">
                <a:solidFill>
                  <a:srgbClr val="7F7F7F"/>
                </a:solidFill>
              </a:rPr>
              <a:t> Vinci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 Lisa?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6745" y="6574764"/>
            <a:ext cx="1594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“Mona Lisa”, by Larry Moss</a:t>
            </a:r>
            <a:endParaRPr lang="en-US" sz="1000" dirty="0">
              <a:solidFill>
                <a:srgbClr val="7F7F7F"/>
              </a:solidFill>
            </a:endParaRPr>
          </a:p>
        </p:txBody>
      </p:sp>
      <p:pic>
        <p:nvPicPr>
          <p:cNvPr id="7" name="Content Placeholder 6" descr="687-raw-mona-little-collector_4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not a pipe.</a:t>
            </a:r>
            <a:endParaRPr lang="en-US" dirty="0"/>
          </a:p>
        </p:txBody>
      </p:sp>
      <p:pic>
        <p:nvPicPr>
          <p:cNvPr id="6" name="Content Placeholder 5" descr="margritti-not-pip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357" r="-1335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676745" y="6574764"/>
            <a:ext cx="24672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‘The Treachery of Images’, by René Magritte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 of a Canvas</a:t>
            </a:r>
            <a:endParaRPr lang="en-US" dirty="0"/>
          </a:p>
        </p:txBody>
      </p:sp>
      <p:pic>
        <p:nvPicPr>
          <p:cNvPr id="4" name="Content Placeholder 3" descr="painting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039" r="-19039" b="4613"/>
          <a:stretch>
            <a:fillRect/>
          </a:stretch>
        </p:blipFill>
        <p:spPr>
          <a:xfrm>
            <a:off x="457200" y="1600200"/>
            <a:ext cx="8229600" cy="4317168"/>
          </a:xfrm>
        </p:spPr>
      </p:pic>
      <p:sp>
        <p:nvSpPr>
          <p:cNvPr id="5" name="TextBox 4"/>
          <p:cNvSpPr txBox="1"/>
          <p:nvPr/>
        </p:nvSpPr>
        <p:spPr>
          <a:xfrm>
            <a:off x="4487801" y="6574764"/>
            <a:ext cx="472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“The Finely Executed </a:t>
            </a:r>
            <a:r>
              <a:rPr lang="en-US" sz="1000" dirty="0" err="1" smtClean="0">
                <a:solidFill>
                  <a:srgbClr val="7F7F7F"/>
                </a:solidFill>
              </a:rPr>
              <a:t>Trompe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r>
              <a:rPr lang="en-US" sz="1000" dirty="0" err="1" smtClean="0">
                <a:solidFill>
                  <a:srgbClr val="7F7F7F"/>
                </a:solidFill>
              </a:rPr>
              <a:t>L’Oeil</a:t>
            </a:r>
            <a:r>
              <a:rPr lang="en-US" sz="1000" dirty="0" smtClean="0">
                <a:solidFill>
                  <a:srgbClr val="7F7F7F"/>
                </a:solidFill>
              </a:rPr>
              <a:t> Painting of the Back of a  Canvas” by Russian School.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Light Spectrum?</a:t>
            </a:r>
            <a:endParaRPr lang="en-US" dirty="0"/>
          </a:p>
        </p:txBody>
      </p:sp>
      <p:pic>
        <p:nvPicPr>
          <p:cNvPr id="4" name="Content Placeholder 3" descr="The-Blue-Room-0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2" r="-52"/>
          <a:stretch>
            <a:fillRect/>
          </a:stretch>
        </p:blipFill>
        <p:spPr>
          <a:xfrm>
            <a:off x="295056" y="1282538"/>
            <a:ext cx="4004054" cy="2394898"/>
          </a:xfrm>
        </p:spPr>
      </p:pic>
      <p:pic>
        <p:nvPicPr>
          <p:cNvPr id="5" name="Picture 4" descr="The-Blue-Room---hidden-pa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4" y="3958420"/>
            <a:ext cx="3502262" cy="2480769"/>
          </a:xfrm>
          <a:prstGeom prst="rect">
            <a:avLst/>
          </a:prstGeom>
        </p:spPr>
      </p:pic>
      <p:pic>
        <p:nvPicPr>
          <p:cNvPr id="6" name="Picture 5" descr="Infrared-image-show-the-m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222" y="1417638"/>
            <a:ext cx="3564246" cy="4989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8719" y="6572154"/>
            <a:ext cx="1963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“The Blue Room” by Pablo Picasso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dirty="0" smtClean="0"/>
              <a:t>Dry Point Gloss (etched with stylus but no ink) </a:t>
            </a:r>
            <a:r>
              <a:rPr lang="en-US" dirty="0" smtClean="0"/>
              <a:t>– DULFUH?</a:t>
            </a:r>
            <a:endParaRPr lang="en-US" dirty="0"/>
          </a:p>
        </p:txBody>
      </p:sp>
      <p:pic>
        <p:nvPicPr>
          <p:cNvPr id="4" name="Content Placeholder 3" descr="incipit-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1100" b="11100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6793792" y="2581114"/>
            <a:ext cx="526570" cy="526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583" y="6593079"/>
            <a:ext cx="1219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Photo by Bill </a:t>
            </a:r>
            <a:r>
              <a:rPr lang="en-US" sz="1000" dirty="0" err="1" smtClean="0">
                <a:solidFill>
                  <a:srgbClr val="7F7F7F"/>
                </a:solidFill>
              </a:rPr>
              <a:t>Endres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Incipit-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1100" b="11100"/>
          <a:stretch>
            <a:fillRect/>
          </a:stretch>
        </p:blipFill>
        <p:spPr>
          <a:xfrm>
            <a:off x="457200" y="1579560"/>
            <a:ext cx="8277050" cy="4552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DULFUN?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93792" y="2581114"/>
            <a:ext cx="526570" cy="526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583" y="6593079"/>
            <a:ext cx="1219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Photo by Bill </a:t>
            </a:r>
            <a:r>
              <a:rPr lang="en-US" sz="1000" dirty="0" err="1" smtClean="0">
                <a:solidFill>
                  <a:srgbClr val="7F7F7F"/>
                </a:solidFill>
              </a:rPr>
              <a:t>Endres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Reflectance Transformation Imaging</a:t>
            </a:r>
            <a:endParaRPr lang="en-US" dirty="0"/>
          </a:p>
        </p:txBody>
      </p:sp>
      <p:pic>
        <p:nvPicPr>
          <p:cNvPr id="4" name="Picture 3" descr="IMG_6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14953" y="1417638"/>
            <a:ext cx="4027960" cy="4672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583" y="6593079"/>
            <a:ext cx="1219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Photo by Bill </a:t>
            </a:r>
            <a:r>
              <a:rPr lang="en-US" sz="1000" dirty="0" err="1" smtClean="0">
                <a:solidFill>
                  <a:srgbClr val="7F7F7F"/>
                </a:solidFill>
              </a:rPr>
              <a:t>Endres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as an Input</a:t>
            </a:r>
            <a:endParaRPr lang="en-US" dirty="0"/>
          </a:p>
        </p:txBody>
      </p:sp>
      <p:pic>
        <p:nvPicPr>
          <p:cNvPr id="4" name="Content Placeholder 3" descr="8127175006_1c056e2aaf_z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285" r="24397"/>
          <a:stretch>
            <a:fillRect/>
          </a:stretch>
        </p:blipFill>
        <p:spPr>
          <a:xfrm>
            <a:off x="3064684" y="1821096"/>
            <a:ext cx="3616876" cy="4525963"/>
          </a:xfrm>
        </p:spPr>
      </p:pic>
      <p:sp>
        <p:nvSpPr>
          <p:cNvPr id="5" name="TextBox 4"/>
          <p:cNvSpPr txBox="1"/>
          <p:nvPr/>
        </p:nvSpPr>
        <p:spPr>
          <a:xfrm>
            <a:off x="5755269" y="6519446"/>
            <a:ext cx="3388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“Old Book” by Ivan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Pik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and “Thinking” by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Sebastiaan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Burg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29658" y="3188490"/>
            <a:ext cx="1076779" cy="690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64684" y="1341405"/>
            <a:ext cx="298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Uses brain </a:t>
            </a:r>
            <a:r>
              <a:rPr lang="en-US" dirty="0" smtClean="0"/>
              <a:t>to simplify, and then </a:t>
            </a:r>
            <a:r>
              <a:rPr lang="en-US" dirty="0" err="1" smtClean="0"/>
              <a:t>analyse</a:t>
            </a:r>
            <a:r>
              <a:rPr lang="en-US" dirty="0" smtClean="0"/>
              <a:t>, based </a:t>
            </a:r>
            <a:r>
              <a:rPr lang="en-US" dirty="0" smtClean="0"/>
              <a:t>on </a:t>
            </a:r>
            <a:r>
              <a:rPr lang="en-US" dirty="0" smtClean="0"/>
              <a:t>some ‘test’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3367" y="2603334"/>
            <a:ext cx="1903433" cy="1311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32386" y="3195394"/>
            <a:ext cx="1081956" cy="69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3367" y="2879130"/>
            <a:ext cx="190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Monks were</a:t>
            </a:r>
          </a:p>
          <a:p>
            <a:pPr algn="ctr"/>
            <a:r>
              <a:rPr lang="en-US" dirty="0"/>
              <a:t>v</a:t>
            </a:r>
            <a:r>
              <a:rPr lang="en-US" dirty="0" smtClean="0"/>
              <a:t>ery good at Latin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3367" y="1408245"/>
            <a:ext cx="190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Forms</a:t>
            </a:r>
          </a:p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6225" y="1495597"/>
            <a:ext cx="190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selected</a:t>
            </a:r>
          </a:p>
        </p:txBody>
      </p:sp>
      <p:pic>
        <p:nvPicPr>
          <p:cNvPr id="24" name="Picture 23" descr="2329080095_70a17645e0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36" y="2388776"/>
            <a:ext cx="1949450" cy="129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Stresses on the page</a:t>
            </a:r>
            <a:endParaRPr lang="en-US" dirty="0"/>
          </a:p>
        </p:txBody>
      </p:sp>
      <p:pic>
        <p:nvPicPr>
          <p:cNvPr id="4" name="Picture 3" descr="217-mesh-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80009" y="1566702"/>
            <a:ext cx="8360331" cy="4966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583" y="6593079"/>
            <a:ext cx="1219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Photo by Bill </a:t>
            </a:r>
            <a:r>
              <a:rPr lang="en-US" sz="1000" dirty="0" err="1" smtClean="0">
                <a:solidFill>
                  <a:srgbClr val="7F7F7F"/>
                </a:solidFill>
              </a:rPr>
              <a:t>Endres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Stresses on the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7-mesh-over-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7113" y="1566702"/>
            <a:ext cx="8339687" cy="4953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583" y="6593079"/>
            <a:ext cx="1219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Photo by Bill </a:t>
            </a:r>
            <a:r>
              <a:rPr lang="en-US" sz="1000" dirty="0" err="1" smtClean="0">
                <a:solidFill>
                  <a:srgbClr val="7F7F7F"/>
                </a:solidFill>
              </a:rPr>
              <a:t>Endres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Only</a:t>
            </a:r>
            <a:endParaRPr lang="en-US" dirty="0"/>
          </a:p>
        </p:txBody>
      </p:sp>
      <p:pic>
        <p:nvPicPr>
          <p:cNvPr id="4" name="Content Placeholder 3" descr="Screen shot 2014-09-23 at 15.50.0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496" r="-52496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Character Recognition (OCR)</a:t>
            </a:r>
            <a:endParaRPr lang="en-US" dirty="0"/>
          </a:p>
        </p:txBody>
      </p:sp>
      <p:pic>
        <p:nvPicPr>
          <p:cNvPr id="4" name="Content Placeholder 3" descr="fig_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9235" r="-3923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290960" y="6611779"/>
            <a:ext cx="28530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http://</a:t>
            </a:r>
            <a:r>
              <a:rPr lang="en-US" sz="1000" dirty="0" err="1" smtClean="0">
                <a:solidFill>
                  <a:srgbClr val="7F7F7F"/>
                </a:solidFill>
              </a:rPr>
              <a:t>www.micro.dibe.unige.it/Research/OCR.htm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1118"/>
            <a:ext cx="8229600" cy="3825045"/>
          </a:xfrm>
        </p:spPr>
        <p:txBody>
          <a:bodyPr/>
          <a:lstStyle/>
          <a:p>
            <a:pPr algn="ctr">
              <a:buNone/>
            </a:pPr>
            <a:r>
              <a:rPr lang="en-US" sz="6000" dirty="0" smtClean="0"/>
              <a:t>  </a:t>
            </a:r>
            <a:r>
              <a:rPr lang="en-US" sz="6000" dirty="0" err="1" smtClean="0"/>
              <a:t>Tnis</a:t>
            </a:r>
            <a:r>
              <a:rPr lang="en-US" sz="6000" dirty="0" smtClean="0"/>
              <a:t> </a:t>
            </a:r>
            <a:r>
              <a:rPr lang="en-US" sz="6000" dirty="0" err="1" smtClean="0"/>
              <a:t>ls</a:t>
            </a:r>
            <a:r>
              <a:rPr lang="en-US" sz="6000" dirty="0" smtClean="0"/>
              <a:t> </a:t>
            </a:r>
            <a:r>
              <a:rPr lang="en-US" sz="6000" dirty="0" err="1" smtClean="0"/>
              <a:t>whot</a:t>
            </a:r>
            <a:r>
              <a:rPr lang="en-US" sz="6000" dirty="0" smtClean="0"/>
              <a:t> </a:t>
            </a:r>
            <a:r>
              <a:rPr lang="en-US" sz="6000" dirty="0" err="1" smtClean="0"/>
              <a:t>eigkty</a:t>
            </a:r>
            <a:r>
              <a:rPr lang="en-US" sz="6000" dirty="0" smtClean="0"/>
              <a:t> </a:t>
            </a:r>
            <a:r>
              <a:rPr lang="en-US" sz="6000" dirty="0" err="1" smtClean="0"/>
              <a:t>percemt</a:t>
            </a:r>
            <a:r>
              <a:rPr lang="en-US" sz="6000" dirty="0" smtClean="0"/>
              <a:t> </a:t>
            </a:r>
            <a:r>
              <a:rPr lang="en-US" sz="6000" dirty="0" err="1" smtClean="0"/>
              <a:t>accurecy</a:t>
            </a:r>
            <a:r>
              <a:rPr lang="en-US" sz="6000" dirty="0" smtClean="0"/>
              <a:t> </a:t>
            </a:r>
            <a:r>
              <a:rPr lang="en-US" sz="6000" dirty="0" err="1" smtClean="0"/>
              <a:t>louks</a:t>
            </a:r>
            <a:r>
              <a:rPr lang="en-US" sz="6000" dirty="0" smtClean="0"/>
              <a:t> </a:t>
            </a:r>
            <a:r>
              <a:rPr lang="en-US" sz="6000" dirty="0" err="1" smtClean="0"/>
              <a:t>lilce</a:t>
            </a:r>
            <a:endParaRPr lang="en-GB" sz="6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“J. </a:t>
            </a:r>
            <a:r>
              <a:rPr lang="en-US" dirty="0" err="1" smtClean="0"/>
              <a:t>rifh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7" name="Picture 6" descr="Long-s-US-Bill-of-Righ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13" y="4360333"/>
            <a:ext cx="2543175" cy="1819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2566" y="6568360"/>
            <a:ext cx="4331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OCR example, via </a:t>
            </a:r>
            <a:r>
              <a:rPr lang="en-US" sz="1000" dirty="0" err="1" smtClean="0">
                <a:solidFill>
                  <a:srgbClr val="7F7F7F"/>
                </a:solidFill>
              </a:rPr>
              <a:t>Connectedhistories.org</a:t>
            </a:r>
            <a:r>
              <a:rPr lang="en-US" sz="1000" dirty="0" smtClean="0">
                <a:solidFill>
                  <a:srgbClr val="7F7F7F"/>
                </a:solidFill>
              </a:rPr>
              <a:t>, and Long-S example, US Bill of Rights.</a:t>
            </a:r>
            <a:endParaRPr lang="en-US" sz="1000" dirty="0">
              <a:solidFill>
                <a:srgbClr val="7F7F7F"/>
              </a:solidFill>
            </a:endParaRPr>
          </a:p>
        </p:txBody>
      </p:sp>
      <p:pic>
        <p:nvPicPr>
          <p:cNvPr id="9" name="Content Placeholder 3" descr="Screen shot 2014-09-23 at 16.02.17.png"/>
          <p:cNvPicPr>
            <a:picLocks noChangeAspect="1"/>
          </p:cNvPicPr>
          <p:nvPr/>
        </p:nvPicPr>
        <p:blipFill>
          <a:blip r:embed="rId3"/>
          <a:srcRect t="774" b="-1597"/>
          <a:stretch>
            <a:fillRect/>
          </a:stretch>
        </p:blipFill>
        <p:spPr>
          <a:xfrm>
            <a:off x="457200" y="1989698"/>
            <a:ext cx="82296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any of this?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1266" y="6568360"/>
            <a:ext cx="2322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OCR example, via </a:t>
            </a:r>
            <a:r>
              <a:rPr lang="en-US" sz="1000" dirty="0" err="1" smtClean="0">
                <a:solidFill>
                  <a:srgbClr val="7F7F7F"/>
                </a:solidFill>
              </a:rPr>
              <a:t>Connectedhistories.org</a:t>
            </a:r>
            <a:endParaRPr lang="en-US" sz="1000" dirty="0">
              <a:solidFill>
                <a:srgbClr val="7F7F7F"/>
              </a:solidFill>
            </a:endParaRPr>
          </a:p>
        </p:txBody>
      </p:sp>
      <p:pic>
        <p:nvPicPr>
          <p:cNvPr id="7" name="Content Placeholder 5" descr="Screen shot 2014-09-23 at 16.02.25.png"/>
          <p:cNvPicPr>
            <a:picLocks noChangeAspect="1"/>
          </p:cNvPicPr>
          <p:nvPr/>
        </p:nvPicPr>
        <p:blipFill>
          <a:blip r:embed="rId2"/>
          <a:srcRect t="-1348" b="-17"/>
          <a:stretch>
            <a:fillRect/>
          </a:stretch>
        </p:blipFill>
        <p:spPr>
          <a:xfrm>
            <a:off x="457200" y="2084946"/>
            <a:ext cx="8229600" cy="1651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Vinegar?</a:t>
            </a:r>
            <a:endParaRPr lang="en-US" dirty="0"/>
          </a:p>
        </p:txBody>
      </p:sp>
      <p:pic>
        <p:nvPicPr>
          <p:cNvPr id="4" name="Content Placeholder 3" descr="Vineg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crown?</a:t>
            </a:r>
            <a:endParaRPr lang="en-US" dirty="0"/>
          </a:p>
        </p:txBody>
      </p:sp>
      <p:pic>
        <p:nvPicPr>
          <p:cNvPr id="6" name="Content Placeholder 5" descr="King-Henry-VIIIs-crown-vs.-a-3D-printed-vers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40" r="-1064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620189" y="6568360"/>
            <a:ext cx="2533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Crown of Henry VIII, by Historic Royal Palaces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‘Beam me up, Scottie’</a:t>
            </a:r>
            <a:endParaRPr lang="en-US" dirty="0"/>
          </a:p>
        </p:txBody>
      </p:sp>
      <p:pic>
        <p:nvPicPr>
          <p:cNvPr id="4" name="Content Placeholder 3" descr="trek-transporter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202" r="-1720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946236" y="6611778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Star Trek </a:t>
            </a:r>
            <a:r>
              <a:rPr lang="en-US" sz="1000" dirty="0" err="1" smtClean="0">
                <a:solidFill>
                  <a:srgbClr val="7F7F7F"/>
                </a:solidFill>
              </a:rPr>
              <a:t>teleporter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as an Input</a:t>
            </a:r>
            <a:endParaRPr lang="en-US" dirty="0"/>
          </a:p>
        </p:txBody>
      </p:sp>
      <p:pic>
        <p:nvPicPr>
          <p:cNvPr id="5" name="Content Placeholder 4" descr="4820550777_d7bbbecdee_z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53" r="-3320"/>
          <a:stretch>
            <a:fillRect/>
          </a:stretch>
        </p:blipFill>
        <p:spPr>
          <a:xfrm>
            <a:off x="2622925" y="2387934"/>
            <a:ext cx="4208347" cy="3802497"/>
          </a:xfrm>
        </p:spPr>
      </p:pic>
      <p:sp>
        <p:nvSpPr>
          <p:cNvPr id="4" name="TextBox 3"/>
          <p:cNvSpPr txBox="1"/>
          <p:nvPr/>
        </p:nvSpPr>
        <p:spPr>
          <a:xfrm>
            <a:off x="6244264" y="6488697"/>
            <a:ext cx="2807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“</a:t>
            </a:r>
            <a:r>
              <a:rPr lang="en-US" sz="1000" dirty="0" err="1" smtClean="0">
                <a:solidFill>
                  <a:srgbClr val="7F7F7F"/>
                </a:solidFill>
              </a:rPr>
              <a:t>Microbee</a:t>
            </a:r>
            <a:r>
              <a:rPr lang="en-US" sz="1000" dirty="0" smtClean="0">
                <a:solidFill>
                  <a:srgbClr val="7F7F7F"/>
                </a:solidFill>
              </a:rPr>
              <a:t> Computer-In-A-Book”, by Adam Jenkins</a:t>
            </a:r>
            <a:endParaRPr lang="en-US" sz="1000" dirty="0">
              <a:solidFill>
                <a:srgbClr val="7F7F7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22925" y="3562795"/>
            <a:ext cx="441756" cy="1380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7412" y="1528557"/>
            <a:ext cx="226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Runs inputs through</a:t>
            </a:r>
          </a:p>
          <a:p>
            <a:pPr algn="ctr"/>
            <a:r>
              <a:rPr lang="en-US" dirty="0" smtClean="0"/>
              <a:t>an algorithm (a ‘test’)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83367" y="2910798"/>
            <a:ext cx="1903433" cy="1311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32386" y="3569698"/>
            <a:ext cx="1081956" cy="69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83367" y="1595397"/>
            <a:ext cx="190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Forms</a:t>
            </a:r>
          </a:p>
          <a:p>
            <a:pPr algn="ctr"/>
            <a:r>
              <a:rPr lang="en-US" dirty="0" smtClean="0"/>
              <a:t>Conclusions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225" y="1669381"/>
            <a:ext cx="1903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</a:t>
            </a:r>
            <a:r>
              <a:rPr lang="en-US" dirty="0" smtClean="0"/>
              <a:t>selected (already been simplified)</a:t>
            </a:r>
            <a:endParaRPr lang="en-US" dirty="0" smtClean="0"/>
          </a:p>
        </p:txBody>
      </p:sp>
      <p:pic>
        <p:nvPicPr>
          <p:cNvPr id="19" name="Picture 18" descr="6335959002_64fb3bfe45_z.jpg"/>
          <p:cNvPicPr>
            <a:picLocks noChangeAspect="1"/>
          </p:cNvPicPr>
          <p:nvPr/>
        </p:nvPicPr>
        <p:blipFill>
          <a:blip r:embed="rId3"/>
          <a:srcRect t="38676" r="57520" b="11681"/>
          <a:stretch>
            <a:fillRect/>
          </a:stretch>
        </p:blipFill>
        <p:spPr>
          <a:xfrm>
            <a:off x="581445" y="3045560"/>
            <a:ext cx="1879909" cy="123576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6706204" y="3634829"/>
            <a:ext cx="712583" cy="46244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7293719" y="3509761"/>
            <a:ext cx="354178" cy="3451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551246" y="3412253"/>
            <a:ext cx="566037" cy="37273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8006816" y="3302679"/>
            <a:ext cx="220897" cy="19326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8157218" y="2980180"/>
            <a:ext cx="586263" cy="47289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828800" y="812800"/>
          <a:ext cx="5486400" cy="5232400"/>
        </p:xfrm>
        <a:graphic>
          <a:graphicData uri="http://schemas.openxmlformats.org/presentationml/2006/ole">
            <p:oleObj spid="_x0000_s44034" name="Document" r:id="rId3" imgW="5486400" imgH="52324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as an Input</a:t>
            </a:r>
            <a:endParaRPr lang="en-US" dirty="0"/>
          </a:p>
        </p:txBody>
      </p:sp>
      <p:pic>
        <p:nvPicPr>
          <p:cNvPr id="4" name="Content Placeholder 3" descr="8127175006_1c056e2aaf_z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285" r="24397"/>
          <a:stretch>
            <a:fillRect/>
          </a:stretch>
        </p:blipFill>
        <p:spPr>
          <a:xfrm>
            <a:off x="3064684" y="1821096"/>
            <a:ext cx="3616876" cy="4525963"/>
          </a:xfrm>
        </p:spPr>
      </p:pic>
      <p:sp>
        <p:nvSpPr>
          <p:cNvPr id="5" name="TextBox 4"/>
          <p:cNvSpPr txBox="1"/>
          <p:nvPr/>
        </p:nvSpPr>
        <p:spPr>
          <a:xfrm>
            <a:off x="5469559" y="6519446"/>
            <a:ext cx="3674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“Bananas” by Billy Wilson, and “Thinking” by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Sebastiaan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Burg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29658" y="3148386"/>
            <a:ext cx="1076779" cy="690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64684" y="1301301"/>
            <a:ext cx="285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Uses brain to simplify, and then </a:t>
            </a:r>
            <a:r>
              <a:rPr lang="en-US" dirty="0" err="1" smtClean="0"/>
              <a:t>analyse</a:t>
            </a:r>
            <a:r>
              <a:rPr lang="en-US" dirty="0" smtClean="0"/>
              <a:t>, based on some ‘test’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3367" y="2563230"/>
            <a:ext cx="1903433" cy="1311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32386" y="3155290"/>
            <a:ext cx="1081956" cy="69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3367" y="1408245"/>
            <a:ext cx="190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Forms</a:t>
            </a:r>
          </a:p>
          <a:p>
            <a:pPr algn="ctr"/>
            <a:r>
              <a:rPr lang="en-US" dirty="0" smtClean="0"/>
              <a:t>Conclusions</a:t>
            </a:r>
          </a:p>
        </p:txBody>
      </p:sp>
      <p:pic>
        <p:nvPicPr>
          <p:cNvPr id="12" name="Picture 11" descr="4200928193_26a690c8be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2623281"/>
            <a:ext cx="2438400" cy="162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83367" y="2972706"/>
            <a:ext cx="190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Tasty!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225" y="1562437"/>
            <a:ext cx="190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selected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as an Input</a:t>
            </a:r>
            <a:endParaRPr lang="en-US" dirty="0"/>
          </a:p>
        </p:txBody>
      </p:sp>
      <p:pic>
        <p:nvPicPr>
          <p:cNvPr id="4" name="Content Placeholder 3" descr="8127175006_1c056e2aaf_z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285" r="24397"/>
          <a:stretch>
            <a:fillRect/>
          </a:stretch>
        </p:blipFill>
        <p:spPr>
          <a:xfrm>
            <a:off x="3064684" y="1821096"/>
            <a:ext cx="3616876" cy="4525963"/>
          </a:xfrm>
        </p:spPr>
      </p:pic>
      <p:sp>
        <p:nvSpPr>
          <p:cNvPr id="5" name="TextBox 4"/>
          <p:cNvSpPr txBox="1"/>
          <p:nvPr/>
        </p:nvSpPr>
        <p:spPr>
          <a:xfrm>
            <a:off x="5504173" y="6519446"/>
            <a:ext cx="3639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“Bananas” by Billy Wilson, and “Thinking” by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Sebastiaan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Burg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429658" y="2747346"/>
            <a:ext cx="1076779" cy="690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64684" y="1301301"/>
            <a:ext cx="297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Uses brain to simplify, and then </a:t>
            </a:r>
            <a:r>
              <a:rPr lang="en-US" dirty="0" err="1" smtClean="0"/>
              <a:t>analyse</a:t>
            </a:r>
            <a:r>
              <a:rPr lang="en-US" dirty="0" smtClean="0"/>
              <a:t>, based on some ‘test’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3367" y="2162190"/>
            <a:ext cx="1903433" cy="1311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32386" y="2754250"/>
            <a:ext cx="1081956" cy="69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0316" y="1226296"/>
            <a:ext cx="2362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Forms Conclusions</a:t>
            </a:r>
          </a:p>
          <a:p>
            <a:pPr algn="ctr"/>
            <a:r>
              <a:rPr lang="en-US" sz="1400" dirty="0" smtClean="0"/>
              <a:t>(in this case, adds structure)</a:t>
            </a:r>
          </a:p>
        </p:txBody>
      </p:sp>
      <p:pic>
        <p:nvPicPr>
          <p:cNvPr id="12" name="Picture 11" descr="4200928193_26a690c8be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2344365"/>
            <a:ext cx="1208942" cy="805961"/>
          </a:xfrm>
          <a:prstGeom prst="rect">
            <a:avLst/>
          </a:prstGeom>
        </p:spPr>
      </p:pic>
      <p:pic>
        <p:nvPicPr>
          <p:cNvPr id="15" name="Picture 14" descr="12197039565_576dff3dbd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16" y="3306954"/>
            <a:ext cx="718126" cy="10729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3367" y="2210292"/>
            <a:ext cx="190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 Ones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3367" y="3962517"/>
            <a:ext cx="1903433" cy="1311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83367" y="4010619"/>
            <a:ext cx="190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Yellow Ones</a:t>
            </a:r>
          </a:p>
        </p:txBody>
      </p:sp>
      <p:pic>
        <p:nvPicPr>
          <p:cNvPr id="25" name="Picture 24" descr="4200928193_26a690c8be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84" y="4461262"/>
            <a:ext cx="1219200" cy="812800"/>
          </a:xfrm>
          <a:prstGeom prst="rect">
            <a:avLst/>
          </a:prstGeom>
        </p:spPr>
      </p:pic>
      <p:pic>
        <p:nvPicPr>
          <p:cNvPr id="26" name="Picture 25" descr="12197039565_576dff3dbd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972" y="2506623"/>
            <a:ext cx="604618" cy="903398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5599604" y="3361316"/>
            <a:ext cx="870712" cy="64930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5022970516_ca546bd067_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042" y="2977952"/>
            <a:ext cx="1242806" cy="864138"/>
          </a:xfrm>
          <a:prstGeom prst="rect">
            <a:avLst/>
          </a:prstGeom>
        </p:spPr>
      </p:pic>
      <p:pic>
        <p:nvPicPr>
          <p:cNvPr id="30" name="Picture 29" descr="13000939914_59f37c797a_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042" y="1876412"/>
            <a:ext cx="1043842" cy="696438"/>
          </a:xfrm>
          <a:prstGeom prst="rect">
            <a:avLst/>
          </a:prstGeom>
        </p:spPr>
      </p:pic>
      <p:pic>
        <p:nvPicPr>
          <p:cNvPr id="31" name="Picture 30" descr="13000939914_59f37c797a_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2" y="2664878"/>
            <a:ext cx="1043842" cy="6964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6225" y="1562437"/>
            <a:ext cx="190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selected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as an Input</a:t>
            </a:r>
            <a:endParaRPr lang="en-US" dirty="0"/>
          </a:p>
        </p:txBody>
      </p:sp>
      <p:pic>
        <p:nvPicPr>
          <p:cNvPr id="5" name="Content Placeholder 4" descr="4820550777_d7bbbecdee_z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53" r="-3320"/>
          <a:stretch>
            <a:fillRect/>
          </a:stretch>
        </p:blipFill>
        <p:spPr>
          <a:xfrm>
            <a:off x="2622925" y="2254254"/>
            <a:ext cx="4208347" cy="3802497"/>
          </a:xfrm>
        </p:spPr>
      </p:pic>
      <p:sp>
        <p:nvSpPr>
          <p:cNvPr id="4" name="TextBox 3"/>
          <p:cNvSpPr txBox="1"/>
          <p:nvPr/>
        </p:nvSpPr>
        <p:spPr>
          <a:xfrm>
            <a:off x="4570530" y="6488697"/>
            <a:ext cx="44256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“Bananas” by Billy Wilson, and </a:t>
            </a:r>
            <a:r>
              <a:rPr lang="en-US" sz="1000" dirty="0" smtClean="0">
                <a:solidFill>
                  <a:srgbClr val="7F7F7F"/>
                </a:solidFill>
              </a:rPr>
              <a:t>“</a:t>
            </a:r>
            <a:r>
              <a:rPr lang="en-US" sz="1000" dirty="0" err="1" smtClean="0">
                <a:solidFill>
                  <a:srgbClr val="7F7F7F"/>
                </a:solidFill>
              </a:rPr>
              <a:t>Microbee</a:t>
            </a:r>
            <a:r>
              <a:rPr lang="en-US" sz="1000" dirty="0" smtClean="0">
                <a:solidFill>
                  <a:srgbClr val="7F7F7F"/>
                </a:solidFill>
              </a:rPr>
              <a:t> Computer-In-A-Book”, by Adam Jenkins</a:t>
            </a:r>
            <a:endParaRPr lang="en-US" sz="1000" dirty="0">
              <a:solidFill>
                <a:srgbClr val="7F7F7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22925" y="3429115"/>
            <a:ext cx="441756" cy="1380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7412" y="1528557"/>
            <a:ext cx="226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Runs inputs through</a:t>
            </a:r>
          </a:p>
          <a:p>
            <a:pPr algn="ctr"/>
            <a:r>
              <a:rPr lang="en-US" dirty="0" smtClean="0"/>
              <a:t>an algorithm (a ‘test’)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32386" y="3436018"/>
            <a:ext cx="1081956" cy="69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83367" y="1608765"/>
            <a:ext cx="190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not</a:t>
            </a:r>
          </a:p>
          <a:p>
            <a:pPr algn="ctr"/>
            <a:r>
              <a:rPr lang="en-US" dirty="0" smtClean="0"/>
              <a:t>Compute!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225" y="1709485"/>
            <a:ext cx="190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</a:t>
            </a:r>
            <a:r>
              <a:rPr lang="en-US" dirty="0" smtClean="0"/>
              <a:t>selected (in </a:t>
            </a:r>
            <a:r>
              <a:rPr lang="en-US" dirty="0" err="1" smtClean="0"/>
              <a:t>unsimplified</a:t>
            </a:r>
            <a:r>
              <a:rPr lang="en-US" dirty="0" smtClean="0"/>
              <a:t> form)</a:t>
            </a:r>
            <a:endParaRPr lang="en-US" dirty="0" smtClean="0"/>
          </a:p>
        </p:txBody>
      </p:sp>
      <p:pic>
        <p:nvPicPr>
          <p:cNvPr id="20" name="Picture 19" descr="4200928193_26a690c8be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8" y="2995570"/>
            <a:ext cx="1739900" cy="1159933"/>
          </a:xfrm>
          <a:prstGeom prst="rect">
            <a:avLst/>
          </a:prstGeom>
        </p:spPr>
      </p:pic>
      <p:pic>
        <p:nvPicPr>
          <p:cNvPr id="21" name="Picture 20" descr="200px-Sad_ma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274" y="2856656"/>
            <a:ext cx="1711158" cy="135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Digitisation</a:t>
            </a:r>
            <a:r>
              <a:rPr lang="en-US" sz="3600" dirty="0" smtClean="0"/>
              <a:t> – Preservation and Portability</a:t>
            </a:r>
            <a:endParaRPr lang="en-US" sz="3600" dirty="0"/>
          </a:p>
        </p:txBody>
      </p:sp>
      <p:pic>
        <p:nvPicPr>
          <p:cNvPr id="4" name="Content Placeholder 3" descr="3920937438_a5a24d3a75_z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015" r="-7301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535320" y="6585999"/>
            <a:ext cx="3608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“Library Microfilm Reader &amp; Printer” by Cushing Memorial Library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Digitisation</a:t>
            </a:r>
            <a:r>
              <a:rPr lang="en-US" dirty="0" smtClean="0"/>
              <a:t> – Electronic Text</a:t>
            </a:r>
            <a:endParaRPr lang="en-US" dirty="0"/>
          </a:p>
        </p:txBody>
      </p:sp>
      <p:pic>
        <p:nvPicPr>
          <p:cNvPr id="4" name="Content Placeholder 3" descr="Bob and Tim - 2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300" r="-183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443600" y="6182000"/>
            <a:ext cx="4166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</a:rPr>
              <a:t>Tim Hitchcock and Bob Shoemaker with the Old Bailey Online website, 2003.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Steps of </a:t>
            </a:r>
            <a:r>
              <a:rPr lang="en-US" sz="3600" dirty="0" err="1" smtClean="0"/>
              <a:t>Digitising</a:t>
            </a:r>
            <a:r>
              <a:rPr lang="en-US" sz="3600" dirty="0" smtClean="0"/>
              <a:t> the Old Bailey Online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Find the original records</a:t>
            </a:r>
          </a:p>
          <a:p>
            <a:pPr marL="514350" indent="-514350">
              <a:buAutoNum type="arabicParenR"/>
            </a:pPr>
            <a:r>
              <a:rPr lang="en-US" dirty="0" smtClean="0"/>
              <a:t>Get scans of the originals</a:t>
            </a:r>
          </a:p>
          <a:p>
            <a:pPr marL="514350" indent="-514350">
              <a:buAutoNum type="arabicParenR"/>
            </a:pPr>
            <a:r>
              <a:rPr lang="en-US" dirty="0" smtClean="0"/>
              <a:t>Double-rekey all of the text</a:t>
            </a:r>
          </a:p>
          <a:p>
            <a:pPr marL="514350" indent="-514350">
              <a:buAutoNum type="arabicParenR"/>
            </a:pPr>
            <a:r>
              <a:rPr lang="en-US" dirty="0" smtClean="0"/>
              <a:t>Put it online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522</Words>
  <Application>Microsoft Macintosh PowerPoint</Application>
  <PresentationFormat>On-screen Show (4:3)</PresentationFormat>
  <Paragraphs>88</Paragraphs>
  <Slides>30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Macintosh HD:Users:adamcrymble:Documents:Academic:Hertfordshire:2014-2015:Courses:term 1:Digital History Workshop:Week 2 - Data:DH-workshop-lecture-2.docx!OLE_LINK1</vt:lpstr>
      <vt:lpstr>Digitisation &amp; Working with Data</vt:lpstr>
      <vt:lpstr>Data as an Input</vt:lpstr>
      <vt:lpstr>Data as an Input</vt:lpstr>
      <vt:lpstr>Data as an Input</vt:lpstr>
      <vt:lpstr>Data as an Input</vt:lpstr>
      <vt:lpstr>Data as an Input</vt:lpstr>
      <vt:lpstr>Digitisation – Preservation and Portability</vt:lpstr>
      <vt:lpstr>Digitisation – Electronic Text</vt:lpstr>
      <vt:lpstr>Steps of Digitising the Old Bailey Online</vt:lpstr>
      <vt:lpstr>Input to Analysis: a few seconds</vt:lpstr>
      <vt:lpstr>But what is lost?</vt:lpstr>
      <vt:lpstr>The Mona Lisa</vt:lpstr>
      <vt:lpstr>The Mona Lisa?</vt:lpstr>
      <vt:lpstr>This is not a pipe.</vt:lpstr>
      <vt:lpstr>The Back of a Canvas</vt:lpstr>
      <vt:lpstr>Which Light Spectrum?</vt:lpstr>
      <vt:lpstr>Dry Point Gloss (etched with stylus but no ink) – DULFUH?</vt:lpstr>
      <vt:lpstr>Or DULFUN?</vt:lpstr>
      <vt:lpstr>Reflectance Transformation Imaging</vt:lpstr>
      <vt:lpstr>Measuring Stresses on the page</vt:lpstr>
      <vt:lpstr>Measuring Stresses on the Page</vt:lpstr>
      <vt:lpstr>Transcription Only</vt:lpstr>
      <vt:lpstr>Optical Character Recognition (OCR)</vt:lpstr>
      <vt:lpstr>Messy Data</vt:lpstr>
      <vt:lpstr>What is “J. rifh”?</vt:lpstr>
      <vt:lpstr>What is any of this?</vt:lpstr>
      <vt:lpstr>Vinegar?</vt:lpstr>
      <vt:lpstr>A crown?</vt:lpstr>
      <vt:lpstr>‘Beam me up, Scottie’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Digitisation &amp; Working with Data</dc:title>
  <dc:creator>Adam Crymble</dc:creator>
  <cp:lastModifiedBy>Adam Crymble</cp:lastModifiedBy>
  <cp:revision>38</cp:revision>
  <dcterms:created xsi:type="dcterms:W3CDTF">2014-09-23T13:00:28Z</dcterms:created>
  <dcterms:modified xsi:type="dcterms:W3CDTF">2014-09-23T17:21:36Z</dcterms:modified>
</cp:coreProperties>
</file>